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8"/>
  </p:notesMasterIdLst>
  <p:sldIdLst>
    <p:sldId id="257" r:id="rId6"/>
    <p:sldId id="259" r:id="rId7"/>
    <p:sldId id="263" r:id="rId8"/>
    <p:sldId id="267" r:id="rId9"/>
    <p:sldId id="268" r:id="rId10"/>
    <p:sldId id="269" r:id="rId11"/>
    <p:sldId id="270" r:id="rId12"/>
    <p:sldId id="273" r:id="rId13"/>
    <p:sldId id="271" r:id="rId14"/>
    <p:sldId id="274" r:id="rId15"/>
    <p:sldId id="280" r:id="rId16"/>
    <p:sldId id="281" r:id="rId17"/>
    <p:sldId id="275" r:id="rId18"/>
    <p:sldId id="261" r:id="rId19"/>
    <p:sldId id="262" r:id="rId20"/>
    <p:sldId id="276" r:id="rId21"/>
    <p:sldId id="277" r:id="rId22"/>
    <p:sldId id="278" r:id="rId23"/>
    <p:sldId id="266" r:id="rId24"/>
    <p:sldId id="265" r:id="rId25"/>
    <p:sldId id="264" r:id="rId26"/>
    <p:sldId id="279" r:id="rId2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Balsiger" initials="TB" lastIdx="1" clrIdx="0">
    <p:extLst>
      <p:ext uri="{19B8F6BF-5375-455C-9EA6-DF929625EA0E}">
        <p15:presenceInfo xmlns:p15="http://schemas.microsoft.com/office/powerpoint/2012/main" userId="S-1-5-21-1757981266-299502267-725345543-1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  <a:srgbClr val="E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69" autoAdjust="0"/>
  </p:normalViewPr>
  <p:slideViewPr>
    <p:cSldViewPr snapToGrid="0" snapToObjects="1">
      <p:cViewPr varScale="1">
        <p:scale>
          <a:sx n="96" d="100"/>
          <a:sy n="96" d="100"/>
        </p:scale>
        <p:origin x="20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7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08:51:20.38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30564-FEBB-437B-8E5F-6AB58AEAAC7D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9A78C-C1CB-4B33-8A90-39327D20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dive.com/news/google-defends-itself-over-ageism-charge/423807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4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Policies needing</a:t>
            </a:r>
            <a:r>
              <a:rPr lang="en-US" baseline="0" dirty="0" smtClean="0"/>
              <a:t> modifications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Realtor</a:t>
            </a:r>
            <a:r>
              <a:rPr lang="en-US" baseline="0" dirty="0" smtClean="0"/>
              <a:t> Example</a:t>
            </a:r>
          </a:p>
          <a:p>
            <a:r>
              <a:rPr lang="en-US" baseline="0" dirty="0" smtClean="0"/>
              <a:t>Donors likely all want to be communicated with in different ways, just like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leadership approaches for the next generation</a:t>
            </a:r>
          </a:p>
          <a:p>
            <a:r>
              <a:rPr lang="en-US" dirty="0" smtClean="0"/>
              <a:t>In the Don’t – mention Googles</a:t>
            </a:r>
            <a:r>
              <a:rPr lang="en-US" baseline="0" dirty="0" smtClean="0"/>
              <a:t> recent class action lawsuit (</a:t>
            </a:r>
            <a:r>
              <a:rPr lang="en-US" dirty="0" smtClean="0"/>
              <a:t>Google interviews for four different jobs she was qualified for between 2007 and 2014. </a:t>
            </a:r>
            <a:r>
              <a:rPr lang="en-US" dirty="0" err="1" smtClean="0"/>
              <a:t>Fillekes</a:t>
            </a:r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didn't get any of them and said it was due to her age</a:t>
            </a:r>
            <a:r>
              <a:rPr lang="en-US" dirty="0" smtClean="0"/>
              <a:t>. She also claimed that a recruiter asked her to provide graduation dates on her resume as a way to determine her age, according to court records.) While hiring younger people seems a logical move due to the typical skillsets needed, the issue should be qualifications, not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0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  <a:r>
              <a:rPr lang="en-US" baseline="0" dirty="0" smtClean="0"/>
              <a:t> Contributors may not have the skill sets to be strong leaders.</a:t>
            </a:r>
          </a:p>
          <a:p>
            <a:r>
              <a:rPr lang="en-US" dirty="0" smtClean="0"/>
              <a:t>Development flex</a:t>
            </a:r>
            <a:r>
              <a:rPr lang="en-US" baseline="0" dirty="0" smtClean="0"/>
              <a:t> work arrangements to retain the expertise of those retiring.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won’t ask you to identify</a:t>
            </a:r>
            <a:r>
              <a:rPr lang="en-US" baseline="0" dirty="0" smtClean="0"/>
              <a:t> your generational grouping!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Your backgrounds – </a:t>
            </a:r>
          </a:p>
          <a:p>
            <a:r>
              <a:rPr lang="en-US" dirty="0" smtClean="0"/>
              <a:t>Social Services?</a:t>
            </a:r>
          </a:p>
          <a:p>
            <a:r>
              <a:rPr lang="en-US" dirty="0" smtClean="0"/>
              <a:t>Environmental?</a:t>
            </a:r>
          </a:p>
          <a:p>
            <a:r>
              <a:rPr lang="en-US" dirty="0" smtClean="0"/>
              <a:t>Lead a team?</a:t>
            </a:r>
          </a:p>
          <a:p>
            <a:endParaRPr lang="en-US" dirty="0" smtClean="0"/>
          </a:p>
          <a:p>
            <a:r>
              <a:rPr lang="en-US" dirty="0" smtClean="0"/>
              <a:t>Work with other generations at your organization?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simply one tool, alongside personality assessments, team building activities, etc.</a:t>
            </a:r>
          </a:p>
          <a:p>
            <a:r>
              <a:rPr lang="en-US" baseline="0" dirty="0" smtClean="0"/>
              <a:t>It’s about understanding your team/work group/office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Generations</a:t>
            </a:r>
            <a:r>
              <a:rPr lang="en-US" baseline="0" dirty="0" smtClean="0"/>
              <a:t> are developed not by specific years (no official demarcation), but rather substantial cultural highlights and world events.</a:t>
            </a:r>
          </a:p>
          <a:p>
            <a:r>
              <a:rPr lang="en-US" baseline="0" dirty="0" smtClean="0"/>
              <a:t>For purposes of forecasting and workforce development, we’ll focus on Baby Boomers through Generation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think of them as largest population, but they’ve actually been passed by </a:t>
            </a:r>
            <a:r>
              <a:rPr lang="en-US" dirty="0" err="1" smtClean="0"/>
              <a:t>Millenials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Narcissistic</a:t>
            </a:r>
            <a:r>
              <a:rPr lang="en-US" baseline="0" dirty="0" smtClean="0"/>
              <a:t>, Entitled, Collaborative</a:t>
            </a:r>
            <a:endParaRPr lang="en-US" dirty="0" smtClean="0"/>
          </a:p>
          <a:p>
            <a:r>
              <a:rPr lang="en-US" dirty="0" smtClean="0"/>
              <a:t>Great Recession leading to Boomerang</a:t>
            </a:r>
            <a:r>
              <a:rPr lang="en-US" baseline="0" dirty="0" smtClean="0"/>
              <a:t> Generation or Peter Pan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“young professionals”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Persistent, driven, realists</a:t>
            </a:r>
          </a:p>
          <a:p>
            <a:r>
              <a:rPr lang="en-US" dirty="0" smtClean="0"/>
              <a:t>Malala Yousafzai</a:t>
            </a:r>
            <a:r>
              <a:rPr lang="en-US" baseline="0" dirty="0" smtClean="0"/>
              <a:t> (shot by Taliban at 14 and now an human rights advocate)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Impacts every aspect of what we do externally…but what about internal</a:t>
            </a:r>
            <a:r>
              <a:rPr lang="en-US" baseline="0" dirty="0" smtClean="0"/>
              <a:t> considerations?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A78C-C1CB-4B33-8A90-39327D204A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TI_Title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872"/>
            <a:ext cx="9144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080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QTI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828800" cy="1481328"/>
          </a:xfrm>
          <a:prstGeom prst="rect">
            <a:avLst/>
          </a:prstGeom>
        </p:spPr>
      </p:pic>
      <p:pic>
        <p:nvPicPr>
          <p:cNvPr id="8" name="Picture 7" descr="QTI_Taglin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1435608"/>
            <a:ext cx="2307336" cy="5029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latin typeface="Raleway"/>
                <a:cs typeface="Raleway"/>
              </a:rPr>
              <a:t>© 2016 QTI Management Services, Inc.</a:t>
            </a:r>
            <a:endParaRPr lang="en-US" sz="10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8338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T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Hea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599"/>
            <a:ext cx="8686799" cy="48006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Gill Sans MT" panose="020B05020201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 MT" panose="020B05020201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>
                <a:latin typeface="Gill Sans MT" panose="020B05020201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>
                <a:latin typeface="Gill Sans MT" panose="020B05020201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>
                <a:latin typeface="Gill Sans MT" panose="020B0502020104020203" pitchFamily="34" charset="0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QTI_ContentGraphic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8" name="Picture 7" descr="QTI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1545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I Staffing &amp; Recr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 Hea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00200" y="1371599"/>
            <a:ext cx="7315200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QTI_ContentGraphic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10" name="Picture 9" descr="QTI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pic>
        <p:nvPicPr>
          <p:cNvPr id="13" name="Picture 12" descr="staffing-and-recruiting_red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371600"/>
            <a:ext cx="879258" cy="914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3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I Exec &amp; Profes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 Hea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00200" y="1371599"/>
            <a:ext cx="7315200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QTI_ContentGraphic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11" name="Picture 10" descr="QTI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pic>
        <p:nvPicPr>
          <p:cNvPr id="15" name="Picture 14" descr="professional-executive-search_red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0" y="1371600"/>
            <a:ext cx="956380" cy="9144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7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I 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Hea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1" y="1371599"/>
            <a:ext cx="8686799" cy="48006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Raleway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Raleway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Raleway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Raleway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latin typeface="Raleway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QTI_ContentGraphic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13" name="Picture 12" descr="QTI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5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r-services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46199"/>
            <a:ext cx="1131488" cy="939801"/>
          </a:xfrm>
          <a:prstGeom prst="rect">
            <a:avLst/>
          </a:prstGeom>
        </p:spPr>
      </p:pic>
      <p:pic>
        <p:nvPicPr>
          <p:cNvPr id="11" name="Picture 10" descr="Orange Head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00" y="1371599"/>
            <a:ext cx="7315200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QTI_ContentGraphic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6" name="Picture 5" descr="QTI_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6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I Gener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Hea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1371599"/>
            <a:ext cx="8686799" cy="48006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Raleway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Raleway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Raleway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Raleway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latin typeface="Raleway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QTI_ContentGraphic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9" name="Picture 8" descr="QTI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Hea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7315200" cy="137464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1" y="1371599"/>
            <a:ext cx="8686799" cy="48006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Raleway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Raleway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Raleway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Raleway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latin typeface="Raleway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QTI_ContentGraphic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6" name="Picture 5" descr="QTI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700" b="1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5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I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1371599"/>
            <a:ext cx="8686799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Raleway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QTI_ContentGraphic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7" name="Picture 6" descr="QTI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128889" cy="914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85800" y="6519672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© 2016 QTI Management Services, Inc.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6519672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fld id="{63E65A3F-099A-0B46-9F21-A6192FB09F9C}" type="slidenum">
              <a:rPr lang="en-US" sz="1000" smtClean="0">
                <a:solidFill>
                  <a:schemeClr val="bg1"/>
                </a:solidFill>
                <a:latin typeface="Raleway"/>
                <a:cs typeface="Raleway"/>
              </a:rPr>
              <a:t>‹#›</a:t>
            </a:fld>
            <a:r>
              <a:rPr lang="en-US" sz="1000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372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5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8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1u3vtcpaY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rrashai.files.wordpress.com/2009/10/man_evolution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fact-tank/2016/04/25/millennials-overtake-baby-boomers/" TargetMode="External"/><Relationship Id="rId2" Type="http://schemas.openxmlformats.org/officeDocument/2006/relationships/hyperlink" Target="https://hbr.org/2014/09/managing-people-from-5-generati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br.org/2007/07/the-next-20-years-how-customer-and-workforce-attitudes-will-evolve" TargetMode="External"/><Relationship Id="rId5" Type="http://schemas.openxmlformats.org/officeDocument/2006/relationships/hyperlink" Target="http://www.pewresearch.org/topics/generations-and-age/" TargetMode="External"/><Relationship Id="rId4" Type="http://schemas.openxmlformats.org/officeDocument/2006/relationships/hyperlink" Target="http://www.huffingtonpost.com/daniel-burrus/gen-z-will-change-your-wo_b_9150214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02" y="3020805"/>
            <a:ext cx="8773298" cy="1470025"/>
          </a:xfrm>
        </p:spPr>
        <p:txBody>
          <a:bodyPr/>
          <a:lstStyle/>
          <a:p>
            <a:r>
              <a:rPr lang="en-US" sz="4400" dirty="0" smtClean="0"/>
              <a:t>Intergenerational Workplaces: </a:t>
            </a:r>
            <a:r>
              <a:rPr lang="en-US" sz="3600" dirty="0" smtClean="0"/>
              <a:t>Four Generations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Z</a:t>
            </a:r>
            <a:endParaRPr lang="en-US" dirty="0"/>
          </a:p>
        </p:txBody>
      </p:sp>
      <p:pic>
        <p:nvPicPr>
          <p:cNvPr id="1026" name="Picture 2" descr="Image result for Logan Laplan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7" y="2074263"/>
            <a:ext cx="1856746" cy="30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3251652" y="2671995"/>
            <a:ext cx="5435148" cy="184379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prstClr val="white"/>
                </a:solidFill>
                <a:latin typeface="Gill Sans MT"/>
              </a:rPr>
              <a:t>Logan </a:t>
            </a:r>
            <a:r>
              <a:rPr lang="en-US" sz="2000" b="1" kern="0" cap="small" dirty="0" err="1" smtClean="0">
                <a:solidFill>
                  <a:prstClr val="white"/>
                </a:solidFill>
                <a:latin typeface="Gill Sans MT"/>
              </a:rPr>
              <a:t>LaPlante</a:t>
            </a:r>
            <a:endParaRPr lang="en-US" sz="2000" b="1" kern="0" cap="small" dirty="0" smtClean="0">
              <a:solidFill>
                <a:prstClr val="white"/>
              </a:solidFill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prstClr val="white"/>
              </a:solidFill>
              <a:latin typeface="Gill Sans MT"/>
            </a:endParaRPr>
          </a:p>
          <a:p>
            <a:pPr marL="57150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Gill Sans MT"/>
                <a:hlinkClick r:id="rId3"/>
              </a:rPr>
              <a:t>https://</a:t>
            </a:r>
            <a:r>
              <a:rPr lang="en-US" sz="2000" kern="0" dirty="0" smtClean="0">
                <a:solidFill>
                  <a:prstClr val="white"/>
                </a:solidFill>
                <a:latin typeface="Gill Sans MT"/>
                <a:hlinkClick r:id="rId3"/>
              </a:rPr>
              <a:t>www.youtube.com/watch?v=h11u3vtcpaY</a:t>
            </a:r>
            <a:endParaRPr lang="en-US" sz="2000" kern="0" dirty="0" smtClean="0">
              <a:solidFill>
                <a:prstClr val="white"/>
              </a:solidFill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335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6" y="2017024"/>
            <a:ext cx="4915122" cy="3032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Workforce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04774" y="5749960"/>
            <a:ext cx="323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- 2013 US </a:t>
            </a:r>
            <a:r>
              <a:rPr lang="en-US" sz="1200" dirty="0"/>
              <a:t>Bureau of Labor </a:t>
            </a:r>
            <a:r>
              <a:rPr lang="en-US" sz="1200" dirty="0" smtClean="0"/>
              <a:t>Statistics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70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Projections</a:t>
            </a:r>
            <a:endParaRPr lang="en-US" dirty="0"/>
          </a:p>
        </p:txBody>
      </p:sp>
      <p:pic>
        <p:nvPicPr>
          <p:cNvPr id="4" name="Picture 2" descr="Image result for workforce gener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4" y="2016352"/>
            <a:ext cx="4113018" cy="27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i.wsj.net/public/resources/images/BN-FQ217_workfo_G_20141119162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5" y="1996474"/>
            <a:ext cx="4141882" cy="27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5494" y="5018643"/>
            <a:ext cx="78419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aleway"/>
              </a:rPr>
              <a:t>“Generations </a:t>
            </a:r>
            <a:r>
              <a:rPr lang="en-US" sz="1600" dirty="0">
                <a:latin typeface="Raleway"/>
              </a:rPr>
              <a:t>follow observable historical patterns and thus offer a very powerful tool for predicting future trends. To anticipate what 40-year-olds will be like 20 years from now, don’t look at today’s 40-year-olds; look at today’s 20-year-olds</a:t>
            </a:r>
            <a:r>
              <a:rPr lang="en-US" sz="1600" dirty="0" smtClean="0">
                <a:latin typeface="Raleway"/>
              </a:rPr>
              <a:t>.”</a:t>
            </a:r>
          </a:p>
          <a:p>
            <a:endParaRPr lang="en-US" sz="1600" dirty="0" smtClean="0">
              <a:latin typeface="Raleway"/>
            </a:endParaRPr>
          </a:p>
          <a:p>
            <a:pPr algn="r"/>
            <a:r>
              <a:rPr lang="en-US" dirty="0">
                <a:latin typeface="Raleway"/>
              </a:rPr>
              <a:t>							</a:t>
            </a:r>
            <a:r>
              <a:rPr lang="en-US" sz="1100" dirty="0">
                <a:latin typeface="Raleway"/>
              </a:rPr>
              <a:t>-Neil </a:t>
            </a:r>
            <a:r>
              <a:rPr lang="en-US" sz="1100" dirty="0" smtClean="0">
                <a:latin typeface="Raleway"/>
              </a:rPr>
              <a:t>Howe and </a:t>
            </a:r>
            <a:r>
              <a:rPr lang="en-US" sz="1100" dirty="0">
                <a:latin typeface="Raleway"/>
              </a:rPr>
              <a:t>William </a:t>
            </a:r>
            <a:r>
              <a:rPr lang="en-US" sz="1100" dirty="0" smtClean="0">
                <a:latin typeface="Raleway"/>
              </a:rPr>
              <a:t>Strauss, Harvard Business Review</a:t>
            </a:r>
            <a:endParaRPr lang="en-US" sz="1100" dirty="0">
              <a:latin typeface="Raleway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7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the Workplace</a:t>
            </a:r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993174" y="1742481"/>
            <a:ext cx="2132378" cy="1018634"/>
          </a:xfrm>
          <a:prstGeom prst="rect">
            <a:avLst/>
          </a:prstGeom>
          <a:solidFill>
            <a:srgbClr val="FC950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Technology</a:t>
            </a:r>
            <a:endParaRPr kumimoji="0" lang="en-US" sz="24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" name="Content Placeholder 4"/>
          <p:cNvSpPr txBox="1">
            <a:spLocks noGrp="1" noChangeAspect="1"/>
          </p:cNvSpPr>
          <p:nvPr>
            <p:ph idx="1"/>
          </p:nvPr>
        </p:nvSpPr>
        <p:spPr>
          <a:xfrm>
            <a:off x="2659875" y="3003961"/>
            <a:ext cx="2872409" cy="1281440"/>
          </a:xfrm>
          <a:prstGeom prst="rect">
            <a:avLst/>
          </a:prstGeom>
          <a:solidFill>
            <a:srgbClr val="FF0000"/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Workplace Culture</a:t>
            </a:r>
            <a:endParaRPr kumimoji="0" lang="en-US" sz="2000" b="1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191215" y="4528247"/>
            <a:ext cx="3809727" cy="140683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Leadership of the next Generations</a:t>
            </a:r>
            <a:endParaRPr kumimoji="0" lang="en-US" sz="2000" b="1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758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Technology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510" y="1565325"/>
            <a:ext cx="3871785" cy="45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Technology</a:t>
            </a:r>
            <a:endParaRPr lang="en-US" dirty="0"/>
          </a:p>
        </p:txBody>
      </p:sp>
      <p:pic>
        <p:nvPicPr>
          <p:cNvPr id="4" name="Picture 7" descr="http://irrashai.files.wordpress.com/2009/10/man_evolutio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52984"/>
            <a:ext cx="6331808" cy="37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Technology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1582051" y="2077198"/>
            <a:ext cx="6061139" cy="310108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prstClr val="white"/>
                </a:solidFill>
                <a:latin typeface="Gill Sans MT"/>
              </a:rPr>
              <a:t> 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small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Technology Considerations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small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BYOD Policies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cap="small" dirty="0" smtClean="0">
                <a:solidFill>
                  <a:prstClr val="white"/>
                </a:solidFill>
                <a:latin typeface="Gill Sans MT"/>
              </a:rPr>
              <a:t>Employee Accessibility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cap="small" dirty="0" smtClean="0">
              <a:solidFill>
                <a:prstClr val="white"/>
              </a:solidFill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Jo</a:t>
            </a:r>
            <a:r>
              <a:rPr lang="en-US" sz="2400" b="1" kern="0" cap="small" dirty="0" smtClean="0">
                <a:solidFill>
                  <a:prstClr val="white"/>
                </a:solidFill>
                <a:latin typeface="Gill Sans MT"/>
              </a:rPr>
              <a:t>b Application</a:t>
            </a:r>
            <a:r>
              <a:rPr kumimoji="0" lang="en-US" sz="24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 Processes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289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961" y="1749287"/>
            <a:ext cx="7187782" cy="411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937" y="2097363"/>
            <a:ext cx="4538544" cy="3100802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5507773" y="2080617"/>
            <a:ext cx="2677452" cy="3097670"/>
          </a:xfrm>
          <a:prstGeom prst="rect">
            <a:avLst/>
          </a:prstGeom>
          <a:solidFill>
            <a:srgbClr val="FC950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Communications</a:t>
            </a:r>
          </a:p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kern="0" cap="small" dirty="0">
              <a:solidFill>
                <a:prstClr val="white"/>
              </a:solidFill>
              <a:latin typeface="Gill Sans MT"/>
            </a:endParaRPr>
          </a:p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Don’t Assume</a:t>
            </a:r>
          </a:p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cap="small" dirty="0" smtClean="0">
                <a:solidFill>
                  <a:prstClr val="white"/>
                </a:solidFill>
                <a:latin typeface="Gill Sans MT"/>
              </a:rPr>
              <a:t>Discuss Expectations</a:t>
            </a:r>
          </a:p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kern="0" cap="small" dirty="0" smtClean="0">
              <a:solidFill>
                <a:prstClr val="white"/>
              </a:solidFill>
              <a:latin typeface="Gill Sans MT"/>
            </a:endParaRPr>
          </a:p>
          <a:p>
            <a:pPr marL="57150"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Customize</a:t>
            </a:r>
          </a:p>
        </p:txBody>
      </p:sp>
    </p:spTree>
    <p:extLst>
      <p:ext uri="{BB962C8B-B14F-4D97-AF65-F5344CB8AC3E}">
        <p14:creationId xmlns:p14="http://schemas.microsoft.com/office/powerpoint/2010/main" val="36276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506897" y="1864905"/>
            <a:ext cx="3717234" cy="355835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Raleway"/>
              </a:rPr>
              <a:t>DO</a:t>
            </a:r>
          </a:p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 smtClean="0">
              <a:solidFill>
                <a:prstClr val="white"/>
              </a:solidFill>
              <a:latin typeface="Raleway"/>
            </a:endParaRPr>
          </a:p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Raleway"/>
              </a:rPr>
              <a:t>Experiment </a:t>
            </a: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with mixed-age teams and reverse mentoring programs that enable older, experienced workers to interact with and learn from younger </a:t>
            </a:r>
            <a:r>
              <a:rPr lang="en-US" sz="1400" b="1" kern="0" dirty="0" smtClean="0">
                <a:solidFill>
                  <a:prstClr val="white"/>
                </a:solidFill>
                <a:latin typeface="Raleway"/>
              </a:rPr>
              <a:t>hires</a:t>
            </a:r>
          </a:p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>
              <a:solidFill>
                <a:prstClr val="white"/>
              </a:solidFill>
              <a:latin typeface="Raleway"/>
            </a:endParaRPr>
          </a:p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Develop incentive plans that reflect where your employees are in their </a:t>
            </a:r>
            <a:r>
              <a:rPr lang="en-US" sz="1400" b="1" kern="0" dirty="0" smtClean="0">
                <a:solidFill>
                  <a:prstClr val="white"/>
                </a:solidFill>
                <a:latin typeface="Raleway"/>
              </a:rPr>
              <a:t>lives</a:t>
            </a:r>
          </a:p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 smtClean="0">
              <a:solidFill>
                <a:prstClr val="white"/>
              </a:solidFill>
              <a:latin typeface="Raleway"/>
            </a:endParaRPr>
          </a:p>
          <a:p>
            <a:pPr marL="57150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Raleway"/>
              </a:rPr>
              <a:t>Conduct </a:t>
            </a: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regular human resources surveys to get a pulse on your employees’ demographics and needs</a:t>
            </a:r>
          </a:p>
        </p:txBody>
      </p:sp>
      <p:sp>
        <p:nvSpPr>
          <p:cNvPr id="5" name="Content Placeholder 4"/>
          <p:cNvSpPr txBox="1">
            <a:spLocks noChangeAspect="1"/>
          </p:cNvSpPr>
          <p:nvPr/>
        </p:nvSpPr>
        <p:spPr>
          <a:xfrm>
            <a:off x="4552119" y="1864904"/>
            <a:ext cx="3786809" cy="3558353"/>
          </a:xfrm>
          <a:prstGeom prst="rect">
            <a:avLst/>
          </a:prstGeom>
          <a:solidFill>
            <a:srgbClr val="FF0000"/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600" b="1" kern="0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814" y="1793323"/>
            <a:ext cx="36874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 </a:t>
            </a:r>
            <a:endParaRPr lang="en-US" sz="1400" b="1" kern="0" dirty="0" smtClean="0">
              <a:solidFill>
                <a:prstClr val="white"/>
              </a:solidFill>
              <a:latin typeface="Raleway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Raleway"/>
              </a:rPr>
              <a:t>DON’T</a:t>
            </a:r>
            <a:endParaRPr lang="en-US" sz="1400" b="1" kern="0" dirty="0">
              <a:solidFill>
                <a:prstClr val="white"/>
              </a:solidFill>
              <a:latin typeface="Raleway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>
              <a:solidFill>
                <a:prstClr val="white"/>
              </a:solidFill>
              <a:latin typeface="Raleway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Bother with generation-based employee affinity groups — they generally reinforce stereotypes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>
              <a:solidFill>
                <a:prstClr val="white"/>
              </a:solidFill>
              <a:latin typeface="Raleway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Act like a top-down manager — forge partnerships with employees of different ages and encourage them to share their opinions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>
              <a:solidFill>
                <a:prstClr val="white"/>
              </a:solidFill>
              <a:latin typeface="Raleway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  <a:latin typeface="Raleway"/>
              </a:rPr>
              <a:t>Assume you already know how to motivate employees who are older or younger — ask them what they want out of their professional lives</a:t>
            </a:r>
            <a:endParaRPr lang="en-US" sz="1400" dirty="0">
              <a:latin typeface="Ralewa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1" y="5963478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-Rebecca Knight, Harvard Business Review</a:t>
            </a:r>
          </a:p>
        </p:txBody>
      </p:sp>
    </p:spTree>
    <p:extLst>
      <p:ext uri="{BB962C8B-B14F-4D97-AF65-F5344CB8AC3E}">
        <p14:creationId xmlns:p14="http://schemas.microsoft.com/office/powerpoint/2010/main" val="4336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to Know Each Other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1" y="1594020"/>
            <a:ext cx="8686799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Theresa Balsiger, PHR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Executive Search Consultant</a:t>
            </a:r>
          </a:p>
          <a:p>
            <a:endParaRPr lang="en-US" dirty="0" smtClean="0"/>
          </a:p>
          <a:p>
            <a:r>
              <a:rPr lang="en-US" dirty="0" smtClean="0"/>
              <a:t>Certified in Hogan Assessments</a:t>
            </a:r>
          </a:p>
          <a:p>
            <a:endParaRPr lang="en-US" dirty="0"/>
          </a:p>
          <a:p>
            <a:r>
              <a:rPr lang="en-US" dirty="0" smtClean="0"/>
              <a:t>Board </a:t>
            </a:r>
            <a:r>
              <a:rPr lang="en-US" dirty="0"/>
              <a:t>Member, </a:t>
            </a:r>
            <a:r>
              <a:rPr lang="en-US" dirty="0" smtClean="0"/>
              <a:t>and Volunteer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Old Millennial and Mom of 3 boys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Image result for hello my name is millenn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58" y="2136913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pic>
        <p:nvPicPr>
          <p:cNvPr id="1026" name="Picture 2" descr="Image result for quotes about generations in the workpla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" y="2464903"/>
            <a:ext cx="3637109" cy="2424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 txBox="1">
            <a:spLocks noChangeAspect="1"/>
          </p:cNvSpPr>
          <p:nvPr/>
        </p:nvSpPr>
        <p:spPr>
          <a:xfrm>
            <a:off x="4899990" y="1987855"/>
            <a:ext cx="3349487" cy="3617550"/>
          </a:xfrm>
          <a:prstGeom prst="rect">
            <a:avLst/>
          </a:prstGeom>
          <a:solidFill>
            <a:srgbClr val="00B0F0"/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1"/>
                </a:solidFill>
                <a:latin typeface="Raleway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Proper Training for 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Mid-Level Managers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2000" b="1" kern="0" cap="small" dirty="0">
              <a:solidFill>
                <a:schemeClr val="bg1"/>
              </a:solidFill>
              <a:latin typeface="Gill Sans MT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Expertise Retention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2000" b="1" kern="0" cap="small" dirty="0">
              <a:solidFill>
                <a:schemeClr val="bg1"/>
              </a:solidFill>
              <a:latin typeface="Gill Sans MT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Total Rewards and Other Retention Tools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2000" b="1" kern="0" cap="small" dirty="0">
              <a:solidFill>
                <a:schemeClr val="bg1"/>
              </a:solidFill>
              <a:latin typeface="Gill Sans MT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2000" b="1" kern="0" cap="small" dirty="0" smtClean="0">
              <a:solidFill>
                <a:schemeClr val="bg1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5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863655"/>
            <a:ext cx="8686799" cy="4800600"/>
          </a:xfrm>
        </p:spPr>
        <p:txBody>
          <a:bodyPr/>
          <a:lstStyle/>
          <a:p>
            <a:r>
              <a:rPr lang="en-US" sz="1600" dirty="0" smtClean="0"/>
              <a:t>Five Generations -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hbr.org/2014/09/managing-people-from-5-generations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Millennials -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://www.pewresearch.org/fact-tank/2016/04/25/millennials-overtake-baby-boomers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/>
              <a:t>Generation Z </a:t>
            </a:r>
            <a:r>
              <a:rPr lang="en-US" sz="1600" dirty="0" smtClean="0"/>
              <a:t>-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www.huffingtonpost.com/daniel-burrus/gen-z-will-change-your-wo_b_9150214.html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/>
              <a:t>Pew Research Center - </a:t>
            </a:r>
            <a:r>
              <a:rPr lang="en-US" sz="1600" dirty="0">
                <a:hlinkClick r:id="rId5"/>
              </a:rPr>
              <a:t>http://www.pewresearch.org/topics/generations-and-age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Harvard Business Review -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hbr.org/2007/07/the-next-20-years-how-customer-and-workforce-attitudes-will-evolve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“The 2020 </a:t>
            </a:r>
            <a:r>
              <a:rPr lang="en-US" sz="1600" dirty="0"/>
              <a:t>Workplace: </a:t>
            </a:r>
            <a:r>
              <a:rPr lang="en-US" sz="1600" dirty="0" smtClean="0"/>
              <a:t>How </a:t>
            </a:r>
            <a:r>
              <a:rPr lang="en-US" sz="1600" dirty="0"/>
              <a:t>Innovative Companies Attract, Develop, and Keep </a:t>
            </a:r>
            <a:r>
              <a:rPr lang="en-US" sz="1600" dirty="0" smtClean="0"/>
              <a:t>Tomorrow's Employees” by Jeanne Meister &amp; </a:t>
            </a:r>
            <a:r>
              <a:rPr lang="en-US" sz="1600" dirty="0" err="1" smtClean="0"/>
              <a:t>Karie</a:t>
            </a:r>
            <a:r>
              <a:rPr lang="en-US" sz="1600" dirty="0" smtClean="0"/>
              <a:t> </a:t>
            </a:r>
            <a:r>
              <a:rPr lang="en-US" sz="1600" dirty="0" err="1" smtClean="0"/>
              <a:t>Willyerd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33352" y="1504054"/>
            <a:ext cx="5019385" cy="207608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020290" y="3540920"/>
            <a:ext cx="6957390" cy="1600201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1400" dirty="0" smtClean="0"/>
          </a:p>
          <a:p>
            <a:pPr marL="0" indent="0" algn="ctr" eaLnBrk="1" hangingPunct="1">
              <a:buFontTx/>
              <a:buNone/>
            </a:pPr>
            <a:r>
              <a:rPr lang="en-US" sz="1200" i="1" dirty="0" smtClean="0"/>
              <a:t>For more information regarding the topics you learned about today, please contact</a:t>
            </a:r>
            <a:r>
              <a:rPr lang="en-US" sz="1400" dirty="0" smtClean="0"/>
              <a:t>: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68212" y="4119564"/>
            <a:ext cx="3003550" cy="2012950"/>
            <a:chOff x="864" y="672"/>
            <a:chExt cx="1968" cy="126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864" y="705"/>
              <a:ext cx="1968" cy="122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64" y="672"/>
              <a:ext cx="18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0" i="0" dirty="0">
                <a:latin typeface="Gill Sans MT" pitchFamily="34" charset="0"/>
              </a:endParaRPr>
            </a:p>
          </p:txBody>
        </p:sp>
        <p:pic>
          <p:nvPicPr>
            <p:cNvPr id="8" name="Picture 6" descr="Black and Whi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739"/>
              <a:ext cx="44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940" y="739"/>
              <a:ext cx="1854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050" b="0" i="0" dirty="0">
                  <a:latin typeface="Gill Sans MT" pitchFamily="34" charset="0"/>
                </a:rPr>
                <a:t>We’ve got a talent for business.</a:t>
              </a:r>
              <a:r>
                <a:rPr lang="en-US" sz="1050" b="0" i="0" baseline="40000" dirty="0">
                  <a:latin typeface="Gill Sans MT" pitchFamily="34" charset="0"/>
                </a:rPr>
                <a:t>®</a:t>
              </a:r>
              <a:endParaRPr lang="en-US" sz="1050" b="0" i="0" dirty="0">
                <a:latin typeface="Gill Sans MT" pitchFamily="34" charset="0"/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en-US" sz="1050" i="0" dirty="0" smtClean="0">
                  <a:latin typeface="Gill Sans MT" pitchFamily="34" charset="0"/>
                </a:rPr>
                <a:t>Theresa Balsiger, PHR</a:t>
              </a:r>
              <a:endParaRPr lang="en-US" sz="1050" i="0" dirty="0">
                <a:latin typeface="Gill Sans MT" pitchFamily="34" charset="0"/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en-US" sz="1050" b="0" i="0" dirty="0">
                  <a:latin typeface="Gill Sans MT" pitchFamily="34" charset="0"/>
                </a:rPr>
                <a:t>Executive </a:t>
              </a:r>
              <a:r>
                <a:rPr lang="en-US" sz="1050" b="0" i="0" dirty="0" smtClean="0">
                  <a:latin typeface="Gill Sans MT" pitchFamily="34" charset="0"/>
                </a:rPr>
                <a:t>Search Consultant</a:t>
              </a:r>
              <a:endParaRPr lang="en-US" sz="1050" b="0" i="0" dirty="0">
                <a:latin typeface="Gill Sans MT" pitchFamily="34" charset="0"/>
              </a:endParaRPr>
            </a:p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i="0" dirty="0">
                  <a:latin typeface="Gill Sans MT" pitchFamily="34" charset="0"/>
                </a:rPr>
                <a:t>QTI </a:t>
              </a:r>
              <a:r>
                <a:rPr lang="en-US" sz="1050" i="0" dirty="0" smtClean="0">
                  <a:latin typeface="Gill Sans MT" pitchFamily="34" charset="0"/>
                </a:rPr>
                <a:t>Executive &amp; Professional Search, Inc.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b="0" i="0" dirty="0" smtClean="0">
                  <a:latin typeface="Gill Sans MT" pitchFamily="34" charset="0"/>
                </a:rPr>
                <a:t>702 E Washington Ave • PO Box 552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b="0" i="0" dirty="0" smtClean="0">
                  <a:latin typeface="Gill Sans MT" pitchFamily="34" charset="0"/>
                </a:rPr>
                <a:t>Madison</a:t>
              </a:r>
              <a:r>
                <a:rPr lang="en-US" sz="1050" b="0" i="0" dirty="0">
                  <a:latin typeface="Gill Sans MT" pitchFamily="34" charset="0"/>
                </a:rPr>
                <a:t>, WI 53701-0552</a:t>
              </a:r>
            </a:p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b="0" i="0" dirty="0" smtClean="0">
                  <a:latin typeface="Gill Sans MT" pitchFamily="34" charset="0"/>
                </a:rPr>
                <a:t>608-232-2650</a:t>
              </a:r>
              <a:endParaRPr lang="en-US" sz="1050" b="0" i="0" dirty="0">
                <a:latin typeface="Gill Sans MT" pitchFamily="34" charset="0"/>
              </a:endParaRPr>
            </a:p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b="0" i="0" dirty="0" smtClean="0">
                  <a:latin typeface="Gill Sans MT" pitchFamily="34" charset="0"/>
                </a:rPr>
                <a:t>theresa.balsiger@qtigroup.com</a:t>
              </a:r>
              <a:endParaRPr lang="en-US" sz="1050" b="0" i="0" dirty="0">
                <a:latin typeface="Gill Sans MT" pitchFamily="34" charset="0"/>
              </a:endParaRPr>
            </a:p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050" i="0" dirty="0">
                  <a:latin typeface="Gill Sans MT" pitchFamily="34" charset="0"/>
                </a:rPr>
                <a:t>www.qtigroup.com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339" y="867"/>
              <a:ext cx="14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87" y="5424871"/>
            <a:ext cx="414129" cy="5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93596" y="1440241"/>
            <a:ext cx="49731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The QTI Group is the </a:t>
            </a:r>
            <a:r>
              <a:rPr lang="en-US" sz="2000" i="0" dirty="0">
                <a:solidFill>
                  <a:srgbClr val="D5001E"/>
                </a:solidFill>
                <a:latin typeface="Gill Sans MT" pitchFamily="34" charset="0"/>
              </a:rPr>
              <a:t>talent</a:t>
            </a:r>
            <a:r>
              <a:rPr lang="en-US" sz="2000" i="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expert</a:t>
            </a:r>
          </a:p>
          <a:p>
            <a:pPr algn="ctr">
              <a:lnSpc>
                <a:spcPct val="170000"/>
              </a:lnSpc>
            </a:pP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who </a:t>
            </a:r>
            <a:r>
              <a:rPr lang="en-US" sz="2000" i="0" dirty="0">
                <a:solidFill>
                  <a:srgbClr val="9CCA00"/>
                </a:solidFill>
                <a:latin typeface="Gill Sans MT" pitchFamily="34" charset="0"/>
              </a:rPr>
              <a:t>understands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, </a:t>
            </a:r>
            <a:r>
              <a:rPr lang="en-US" sz="2000" i="0" dirty="0">
                <a:solidFill>
                  <a:srgbClr val="FC9500"/>
                </a:solidFill>
                <a:latin typeface="Gill Sans MT" pitchFamily="34" charset="0"/>
              </a:rPr>
              <a:t>advises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 and </a:t>
            </a:r>
            <a:r>
              <a:rPr lang="en-US" sz="2000" i="0" dirty="0">
                <a:solidFill>
                  <a:srgbClr val="00AFE8"/>
                </a:solidFill>
                <a:latin typeface="Gill Sans MT" pitchFamily="34" charset="0"/>
              </a:rPr>
              <a:t>connects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,</a:t>
            </a:r>
          </a:p>
          <a:p>
            <a:pPr algn="ctr">
              <a:lnSpc>
                <a:spcPct val="170000"/>
              </a:lnSpc>
            </a:pP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so that its customers </a:t>
            </a:r>
          </a:p>
          <a:p>
            <a:pPr algn="ctr">
              <a:lnSpc>
                <a:spcPct val="170000"/>
              </a:lnSpc>
            </a:pP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can </a:t>
            </a:r>
            <a:r>
              <a:rPr lang="en-US" sz="2000" i="0" dirty="0">
                <a:solidFill>
                  <a:srgbClr val="D5001E"/>
                </a:solidFill>
                <a:latin typeface="Gill Sans MT" pitchFamily="34" charset="0"/>
              </a:rPr>
              <a:t>adapt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, </a:t>
            </a:r>
            <a:r>
              <a:rPr lang="en-US" sz="2000" i="0" dirty="0">
                <a:solidFill>
                  <a:srgbClr val="9CCA00"/>
                </a:solidFill>
                <a:latin typeface="Gill Sans MT" pitchFamily="34" charset="0"/>
              </a:rPr>
              <a:t>grow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 and </a:t>
            </a:r>
            <a:r>
              <a:rPr lang="en-US" sz="2000" i="0" dirty="0">
                <a:solidFill>
                  <a:srgbClr val="00AFE8"/>
                </a:solidFill>
                <a:latin typeface="Gill Sans MT" pitchFamily="34" charset="0"/>
              </a:rPr>
              <a:t>succeed</a:t>
            </a:r>
            <a:r>
              <a:rPr lang="en-US" sz="2000" b="0" i="0" dirty="0">
                <a:solidFill>
                  <a:schemeClr val="bg1"/>
                </a:solidFill>
                <a:latin typeface="Gill Sans MT" pitchFamily="34" charset="0"/>
              </a:rPr>
              <a:t>.</a:t>
            </a:r>
            <a:endParaRPr lang="en-US" sz="2000" i="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Generational Analysis </a:t>
            </a:r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762611" y="1861750"/>
            <a:ext cx="2132378" cy="1018634"/>
          </a:xfrm>
          <a:prstGeom prst="rect">
            <a:avLst/>
          </a:prstGeom>
          <a:solidFill>
            <a:srgbClr val="FC950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Stereotyping</a:t>
            </a:r>
            <a:endParaRPr kumimoji="0" lang="en-US" sz="24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762611" y="4317887"/>
            <a:ext cx="2132378" cy="1018634"/>
          </a:xfrm>
          <a:prstGeom prst="rect">
            <a:avLst/>
          </a:prstGeom>
          <a:solidFill>
            <a:srgbClr val="FF0000"/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Making Assumptions</a:t>
            </a:r>
            <a:endParaRPr kumimoji="0" lang="en-US" sz="2000" b="1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762611" y="3089817"/>
            <a:ext cx="2132378" cy="101863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schemeClr val="bg1"/>
                </a:solidFill>
                <a:latin typeface="Gill Sans MT"/>
              </a:rPr>
              <a:t>Generalizing</a:t>
            </a:r>
            <a:endParaRPr kumimoji="0" lang="en-US" sz="2000" b="1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3286897" y="2116955"/>
            <a:ext cx="5461686" cy="152685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cap="small" dirty="0" smtClean="0">
              <a:solidFill>
                <a:prstClr val="white"/>
              </a:solidFill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prstClr val="white"/>
                </a:solidFill>
                <a:latin typeface="Gill Sans MT"/>
              </a:rPr>
              <a:t>Develop Understanding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prstClr val="white"/>
                </a:solidFill>
                <a:latin typeface="Gill Sans MT"/>
              </a:rPr>
              <a:t>&amp; Strategy For Working Together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cap="small" dirty="0" smtClean="0">
              <a:solidFill>
                <a:prstClr val="white"/>
              </a:solidFill>
              <a:latin typeface="Gill Sans MT"/>
            </a:endParaRP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small" dirty="0" smtClean="0">
                <a:solidFill>
                  <a:prstClr val="white"/>
                </a:solidFill>
                <a:latin typeface="Gill Sans MT"/>
              </a:rPr>
              <a:t>Forecast For the Future</a:t>
            </a:r>
          </a:p>
          <a:p>
            <a:pPr marL="5715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sm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897" y="3988368"/>
            <a:ext cx="56017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</a:rPr>
              <a:t>"Generational analysis has a long and distinguished place in social </a:t>
            </a:r>
            <a:r>
              <a:rPr lang="en-US" sz="1200" i="1" dirty="0" smtClean="0">
                <a:solidFill>
                  <a:prstClr val="black"/>
                </a:solidFill>
              </a:rPr>
              <a:t>science…but </a:t>
            </a:r>
            <a:r>
              <a:rPr lang="en-US" sz="1200" i="1" dirty="0">
                <a:solidFill>
                  <a:prstClr val="black"/>
                </a:solidFill>
              </a:rPr>
              <a:t>we also know this is not an exact science. We are mindful that there are as many differences in attitudes, values, behaviors, and lifestyles within a generation as there are between generations. But we believe this reality does not diminish the value of generational analysis; it merely adds to its richness and complexity</a:t>
            </a:r>
            <a:r>
              <a:rPr lang="en-US" sz="1200" i="1" dirty="0" smtClean="0">
                <a:solidFill>
                  <a:prstClr val="black"/>
                </a:solidFill>
              </a:rPr>
              <a:t>.”</a:t>
            </a:r>
          </a:p>
          <a:p>
            <a:pPr marL="57150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b="1" i="1" kern="0" cap="small" dirty="0">
              <a:solidFill>
                <a:prstClr val="black"/>
              </a:solidFill>
              <a:latin typeface="Gill Sans MT"/>
            </a:endParaRPr>
          </a:p>
          <a:p>
            <a:pPr marL="57150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kern="0" cap="small" dirty="0" smtClean="0">
                <a:solidFill>
                  <a:prstClr val="black"/>
                </a:solidFill>
                <a:latin typeface="Gill Sans MT"/>
              </a:rPr>
              <a:t>				                    </a:t>
            </a:r>
            <a:r>
              <a:rPr lang="en-US" sz="1000" i="1" kern="0" dirty="0" smtClean="0">
                <a:solidFill>
                  <a:prstClr val="black"/>
                </a:solidFill>
                <a:latin typeface="Gill Sans MT"/>
              </a:rPr>
              <a:t>-Pew Research Center</a:t>
            </a:r>
            <a:endParaRPr lang="en-US" sz="1000" i="1" kern="0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656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638" y="1719200"/>
            <a:ext cx="7870813" cy="41334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Breakdown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30" y="5988630"/>
            <a:ext cx="1083521" cy="287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2209" y="3081131"/>
            <a:ext cx="715617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80+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76162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71-79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79451" y="3081131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52-70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20502" y="3081131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40-51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61553" y="3076162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23-39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56916" y="3076162"/>
            <a:ext cx="920548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 </a:t>
            </a:r>
          </a:p>
          <a:p>
            <a:pPr algn="ctr"/>
            <a:r>
              <a:rPr lang="en-US" sz="1000" dirty="0" smtClean="0"/>
              <a:t>or younger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569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981" y="1592091"/>
            <a:ext cx="1285875" cy="45243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961452"/>
            <a:ext cx="6433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74.9 million (recently surpassed as the largest generation by Millennials)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 Births following World War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Leading spending/buying power and peak consumerism (buy now, pay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World Events:  Assassinations of JFK and Martin Luther King, Jr., Walk on the Moon, Cuban Missile Crisis, Civil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Cultural Highlights:  TV, Rock ‘n Roll, Howdy Doody, Gilligan’s Island, Ed Sullivan Show, Happy Days, Mickey Mouse Club, Hippies, Free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Famous Boomers:  Oprah, Bruce Springsteen, Madonna, George Clooney, Charles Barkley, Johnny Depp, Bill Clinton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857" y="3081131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52-70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4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34" y="1514475"/>
            <a:ext cx="1314450" cy="4514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0924" y="1879074"/>
            <a:ext cx="6433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55 million, sandwiched between two largest generational groups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Latch-</a:t>
            </a:r>
            <a:r>
              <a:rPr lang="en-US" sz="1600" dirty="0"/>
              <a:t>k</a:t>
            </a:r>
            <a:r>
              <a:rPr lang="en-US" sz="1600" dirty="0" smtClean="0"/>
              <a:t>ey Kids, MTV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ivorce </a:t>
            </a:r>
            <a:r>
              <a:rPr lang="en-US" sz="1600" dirty="0"/>
              <a:t>rates </a:t>
            </a:r>
            <a:r>
              <a:rPr lang="en-US" sz="1600" dirty="0" smtClean="0"/>
              <a:t>doubled </a:t>
            </a:r>
            <a:r>
              <a:rPr lang="en-US" sz="1600" dirty="0"/>
              <a:t>in the mid-1960s, before peaking in </a:t>
            </a:r>
            <a:r>
              <a:rPr lang="en-US" sz="1600" dirty="0" smtClean="0"/>
              <a:t>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World Events:  Computers, Crack Epidemic, Fall of Berlin Wall, Watergate, Operation Desert Storm, Roe v. Wade, Birth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Cultural Highlights:  Music Videos, Grunge, Hip Hop, Jean Jackets, Saturday Morning Cartoons, Flannel, Big Hair, Microwaves, VCRs, Atari, Nintendo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Famous Xers:  Will Smith, Jennifer Aniston, David Beckham, Tiger Woods, Mia Hamm, Ice 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898" y="3081131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40-51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2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219" y="1524000"/>
            <a:ext cx="1285875" cy="4495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0924" y="1961452"/>
            <a:ext cx="6433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75.4 million (recently surpassed Boomers as the largest generation)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Those nearing adulthood by year 2000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Civic-Minded versus Me-Generation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World Events:  Columbine, 9/11, Legalization of Marijuana, Same-sex Marriage, Great Recession as young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Cultural Highlights:  Internet, Instant Messaging, Facebook, Twitter, Cell Phones, Google, Email, Saved by the Bell, Full House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Famous Millennials:  Mark Zuckerberg, Kardashians, Beyoncé, Prince Harry, Michael Phelps, LeBron James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095" y="3076162"/>
            <a:ext cx="742122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23-39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702" y="1657610"/>
            <a:ext cx="7576534" cy="4514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Z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792" y="1439047"/>
            <a:ext cx="1276350" cy="4533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1956318"/>
            <a:ext cx="6433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largest generation, and next generation dominating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racially 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Projected to be the most risk-averse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World Events:  Terrorism, Great Recession as children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Cultural Highlights:  24/7 news, Snapchat, 5 Screen Generation (</a:t>
            </a:r>
            <a:r>
              <a:rPr lang="en-US" sz="1600" dirty="0"/>
              <a:t>smartphone, desktop, laptop, tablet and </a:t>
            </a:r>
            <a:r>
              <a:rPr lang="en-US" sz="1600" dirty="0" smtClean="0"/>
              <a:t>TV), </a:t>
            </a:r>
            <a:r>
              <a:rPr lang="en-US" sz="1600" dirty="0" err="1" smtClean="0"/>
              <a:t>Emojis</a:t>
            </a:r>
            <a:r>
              <a:rPr lang="en-US" sz="1600" dirty="0" smtClean="0"/>
              <a:t>, 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Famous </a:t>
            </a:r>
            <a:r>
              <a:rPr lang="en-US" sz="1600" dirty="0" err="1" smtClean="0"/>
              <a:t>Zs</a:t>
            </a:r>
            <a:r>
              <a:rPr lang="en-US" sz="1600" dirty="0" smtClean="0"/>
              <a:t>:  </a:t>
            </a:r>
            <a:r>
              <a:rPr lang="en-US" sz="1600" dirty="0"/>
              <a:t>Malala </a:t>
            </a:r>
            <a:r>
              <a:rPr lang="en-US" sz="1600" dirty="0" smtClean="0"/>
              <a:t>Yousafzai, </a:t>
            </a:r>
            <a:r>
              <a:rPr lang="en-US" sz="1600" dirty="0" err="1" smtClean="0"/>
              <a:t>Smosh</a:t>
            </a:r>
            <a:r>
              <a:rPr lang="en-US" sz="1600" dirty="0" smtClean="0"/>
              <a:t>, Ryan </a:t>
            </a:r>
            <a:r>
              <a:rPr lang="en-US" sz="1600" dirty="0" err="1" smtClean="0"/>
              <a:t>Higa</a:t>
            </a:r>
            <a:r>
              <a:rPr lang="en-US" sz="1600" dirty="0" smtClean="0"/>
              <a:t>, 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Already changing the future of education, and therefore the workforce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960" y="2946954"/>
            <a:ext cx="1082014" cy="407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 </a:t>
            </a:r>
          </a:p>
          <a:p>
            <a:pPr algn="ctr"/>
            <a:r>
              <a:rPr lang="en-US" sz="1000" dirty="0" smtClean="0"/>
              <a:t>or younger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17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TI_Title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TI Overview 03 2016 mw1" id="{907B3AF2-76B5-4242-8363-851DDF35EBFE}" vid="{21617AE8-69CE-45A2-B1C2-ED8E61FB2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b4d7a4c-36a7-4199-b28a-7a951ec6f7d6">EXTHMU6HXEHJ-52-12</_dlc_DocId>
    <_dlc_DocIdUrl xmlns="3b4d7a4c-36a7-4199-b28a-7a951ec6f7d6">
      <Url>https://qtinet.qstaff.com/resources/SalesMrktngRsrcs/_layouts/DocIdRedir.aspx?ID=EXTHMU6HXEHJ-52-12</Url>
      <Description>EXTHMU6HXEHJ-52-12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2C03D02A75745B698D5B99AFD48C8" ma:contentTypeVersion="0" ma:contentTypeDescription="Create a new document." ma:contentTypeScope="" ma:versionID="65ae7f5d287ed55f8455624d9b1957bb">
  <xsd:schema xmlns:xsd="http://www.w3.org/2001/XMLSchema" xmlns:xs="http://www.w3.org/2001/XMLSchema" xmlns:p="http://schemas.microsoft.com/office/2006/metadata/properties" xmlns:ns2="3b4d7a4c-36a7-4199-b28a-7a951ec6f7d6" targetNamespace="http://schemas.microsoft.com/office/2006/metadata/properties" ma:root="true" ma:fieldsID="9ee040e96ba33932beb990f98356fe45" ns2:_="">
    <xsd:import namespace="3b4d7a4c-36a7-4199-b28a-7a951ec6f7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7a4c-36a7-4199-b28a-7a951ec6f7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CFE33-E790-4B60-AAAF-A208F4F36B2F}">
  <ds:schemaRefs>
    <ds:schemaRef ds:uri="http://schemas.microsoft.com/office/2006/metadata/properties"/>
    <ds:schemaRef ds:uri="3b4d7a4c-36a7-4199-b28a-7a951ec6f7d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42C2CB-9E31-4C42-8EBF-8F7814EBB3A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A4D572A-3942-4447-A83B-96B85AD7C9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632D098-37F4-4A27-B651-38FFFF203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d7a4c-36a7-4199-b28a-7a951ec6f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QTI Overview 03 2016 mw1</Template>
  <TotalTime>2104</TotalTime>
  <Words>1127</Words>
  <Application>Microsoft Office PowerPoint</Application>
  <PresentationFormat>On-screen Show (4:3)</PresentationFormat>
  <Paragraphs>214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Raleway</vt:lpstr>
      <vt:lpstr>QTI_TitlePage</vt:lpstr>
      <vt:lpstr>Intergenerational Workplaces: Four Generations </vt:lpstr>
      <vt:lpstr>Let’s Get to Know Each Other</vt:lpstr>
      <vt:lpstr>Purpose of Generational Analysis </vt:lpstr>
      <vt:lpstr>Generation Breakdown</vt:lpstr>
      <vt:lpstr>Baby Boomers</vt:lpstr>
      <vt:lpstr>Generation X</vt:lpstr>
      <vt:lpstr>Millennials</vt:lpstr>
      <vt:lpstr>Millennials</vt:lpstr>
      <vt:lpstr>Generation Z</vt:lpstr>
      <vt:lpstr>Generation Z</vt:lpstr>
      <vt:lpstr>Current Workforce</vt:lpstr>
      <vt:lpstr>Workforce Projections</vt:lpstr>
      <vt:lpstr>Impacts in the Workplace</vt:lpstr>
      <vt:lpstr>Evolution of Technology</vt:lpstr>
      <vt:lpstr>Evolution of Technology</vt:lpstr>
      <vt:lpstr>Evolution of Technology</vt:lpstr>
      <vt:lpstr>Workplace Culture</vt:lpstr>
      <vt:lpstr>Workplace Culture</vt:lpstr>
      <vt:lpstr>Leadership</vt:lpstr>
      <vt:lpstr>Leadership</vt:lpstr>
      <vt:lpstr>Additional Resources</vt:lpstr>
      <vt:lpstr>Stay in Touch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QTI Group Overview</dc:title>
  <dc:creator>Jill Dohnal</dc:creator>
  <cp:lastModifiedBy>Theresa Balsiger</cp:lastModifiedBy>
  <cp:revision>180</cp:revision>
  <cp:lastPrinted>2016-07-06T15:07:06Z</cp:lastPrinted>
  <dcterms:created xsi:type="dcterms:W3CDTF">2016-05-23T14:40:46Z</dcterms:created>
  <dcterms:modified xsi:type="dcterms:W3CDTF">2016-10-13T17:19:48Z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0x0101002D52C03D02A75745B698D5B99AFD48C8</vt:lpwstr>
  </property>
  <property fmtid="{D5CDD505-2E9C-101B-9397-08002B2CF9AE}" pid="3" name="_dlc_DocIdItemGuid">
    <vt:lpwstr>b05b56dd-b62a-474c-a29b-ffd03f14082e</vt:lpwstr>
  </property>
</Properties>
</file>