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5" r:id="rId3"/>
    <p:sldId id="264" r:id="rId4"/>
    <p:sldId id="259" r:id="rId5"/>
    <p:sldId id="266" r:id="rId6"/>
    <p:sldId id="261" r:id="rId7"/>
    <p:sldId id="262" r:id="rId8"/>
    <p:sldId id="263" r:id="rId9"/>
    <p:sldId id="257" r:id="rId10"/>
    <p:sldId id="270" r:id="rId11"/>
    <p:sldId id="267" r:id="rId12"/>
    <p:sldId id="271" r:id="rId13"/>
    <p:sldId id="272" r:id="rId14"/>
    <p:sldId id="273"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4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22744053908077"/>
          <c:y val="6.5321805955811718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Tutors by Program</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1B4-4941-A002-D5F9EB012B1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1B4-4941-A002-D5F9EB012B1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1B4-4941-A002-D5F9EB012B1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1B4-4941-A002-D5F9EB012B1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1B4-4941-A002-D5F9EB012B10}"/>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1B4-4941-A002-D5F9EB012B10}"/>
                </c:ext>
              </c:extLst>
            </c:dLbl>
            <c:dLbl>
              <c:idx val="1"/>
              <c:layout>
                <c:manualLayout>
                  <c:x val="5.4607515054689929E-2"/>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1B4-4941-A002-D5F9EB012B10}"/>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C1B4-4941-A002-D5F9EB012B10}"/>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C1B4-4941-A002-D5F9EB012B10}"/>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C1B4-4941-A002-D5F9EB012B1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Community Literacy</c:v>
                </c:pt>
                <c:pt idx="1">
                  <c:v>SCALE </c:v>
                </c:pt>
                <c:pt idx="2">
                  <c:v>Academic</c:v>
                </c:pt>
                <c:pt idx="3">
                  <c:v>Citizenship</c:v>
                </c:pt>
                <c:pt idx="4">
                  <c:v>Personal</c:v>
                </c:pt>
              </c:strCache>
            </c:strRef>
          </c:cat>
          <c:val>
            <c:numRef>
              <c:f>Sheet1!$B$2:$B$6</c:f>
              <c:numCache>
                <c:formatCode>General</c:formatCode>
                <c:ptCount val="5"/>
                <c:pt idx="0">
                  <c:v>88</c:v>
                </c:pt>
                <c:pt idx="1">
                  <c:v>40</c:v>
                </c:pt>
                <c:pt idx="2">
                  <c:v>16</c:v>
                </c:pt>
                <c:pt idx="3">
                  <c:v>20</c:v>
                </c:pt>
                <c:pt idx="4">
                  <c:v>60</c:v>
                </c:pt>
              </c:numCache>
            </c:numRef>
          </c:val>
          <c:extLst>
            <c:ext xmlns:c16="http://schemas.microsoft.com/office/drawing/2014/chart" uri="{C3380CC4-5D6E-409C-BE32-E72D297353CC}">
              <c16:uniqueId val="{00000000-C1B4-4941-A002-D5F9EB012B1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4F72E-8123-4501-89E7-5370D21B8D03}" type="doc">
      <dgm:prSet loTypeId="urn:microsoft.com/office/officeart/2005/8/layout/vList3" loCatId="list" qsTypeId="urn:microsoft.com/office/officeart/2005/8/quickstyle/simple1" qsCatId="simple" csTypeId="urn:microsoft.com/office/officeart/2005/8/colors/colorful4" csCatId="colorful" phldr="1"/>
      <dgm:spPr/>
    </dgm:pt>
    <dgm:pt modelId="{AD2BFD1D-AEA4-4B46-BDC7-16D4FC1F6C59}">
      <dgm:prSet phldrT="[Text]"/>
      <dgm:spPr/>
      <dgm:t>
        <a:bodyPr/>
        <a:lstStyle/>
        <a:p>
          <a:r>
            <a:rPr lang="en-US" dirty="0"/>
            <a:t>Marketing skills</a:t>
          </a:r>
        </a:p>
      </dgm:t>
    </dgm:pt>
    <dgm:pt modelId="{998251B1-91A6-4EDE-BB92-15978BD2CABF}" type="parTrans" cxnId="{C5A90117-1531-44CD-B0F6-F0FD8FD3A058}">
      <dgm:prSet/>
      <dgm:spPr/>
      <dgm:t>
        <a:bodyPr/>
        <a:lstStyle/>
        <a:p>
          <a:endParaRPr lang="en-US"/>
        </a:p>
      </dgm:t>
    </dgm:pt>
    <dgm:pt modelId="{67DA6431-A0ED-44E7-986B-C9A17CF4B365}" type="sibTrans" cxnId="{C5A90117-1531-44CD-B0F6-F0FD8FD3A058}">
      <dgm:prSet/>
      <dgm:spPr/>
      <dgm:t>
        <a:bodyPr/>
        <a:lstStyle/>
        <a:p>
          <a:endParaRPr lang="en-US"/>
        </a:p>
      </dgm:t>
    </dgm:pt>
    <dgm:pt modelId="{0291F148-B4F7-4CC5-9A88-E1F5B0EDB00C}">
      <dgm:prSet phldrT="[Text]"/>
      <dgm:spPr/>
      <dgm:t>
        <a:bodyPr/>
        <a:lstStyle/>
        <a:p>
          <a:r>
            <a:rPr lang="en-US" dirty="0"/>
            <a:t>People skills</a:t>
          </a:r>
        </a:p>
      </dgm:t>
    </dgm:pt>
    <dgm:pt modelId="{5010C2F2-FD00-4F7A-BFBC-1ACC36D83728}" type="parTrans" cxnId="{105AEEA9-247C-4BF1-AC6E-B6CB519C3134}">
      <dgm:prSet/>
      <dgm:spPr/>
      <dgm:t>
        <a:bodyPr/>
        <a:lstStyle/>
        <a:p>
          <a:endParaRPr lang="en-US"/>
        </a:p>
      </dgm:t>
    </dgm:pt>
    <dgm:pt modelId="{D804F04A-59EC-4064-9C95-BBD4A2BA981B}" type="sibTrans" cxnId="{105AEEA9-247C-4BF1-AC6E-B6CB519C3134}">
      <dgm:prSet/>
      <dgm:spPr/>
      <dgm:t>
        <a:bodyPr/>
        <a:lstStyle/>
        <a:p>
          <a:endParaRPr lang="en-US"/>
        </a:p>
      </dgm:t>
    </dgm:pt>
    <dgm:pt modelId="{0D136CD4-C0CF-45F9-A85F-23CE039884C6}">
      <dgm:prSet phldrT="[Text]"/>
      <dgm:spPr/>
      <dgm:t>
        <a:bodyPr/>
        <a:lstStyle/>
        <a:p>
          <a:r>
            <a:rPr lang="en-US" dirty="0"/>
            <a:t>Good planning</a:t>
          </a:r>
        </a:p>
      </dgm:t>
    </dgm:pt>
    <dgm:pt modelId="{79446A83-7161-4526-81E4-DD672D5A7898}" type="parTrans" cxnId="{42337B13-797F-4B4B-A11B-20D3E2038344}">
      <dgm:prSet/>
      <dgm:spPr/>
      <dgm:t>
        <a:bodyPr/>
        <a:lstStyle/>
        <a:p>
          <a:endParaRPr lang="en-US"/>
        </a:p>
      </dgm:t>
    </dgm:pt>
    <dgm:pt modelId="{79284300-2CB4-4E88-9E25-1970AB17BBB4}" type="sibTrans" cxnId="{42337B13-797F-4B4B-A11B-20D3E2038344}">
      <dgm:prSet/>
      <dgm:spPr/>
      <dgm:t>
        <a:bodyPr/>
        <a:lstStyle/>
        <a:p>
          <a:endParaRPr lang="en-US"/>
        </a:p>
      </dgm:t>
    </dgm:pt>
    <dgm:pt modelId="{CD92E479-5CE5-4E2A-B11D-FF28BD85B53E}" type="pres">
      <dgm:prSet presAssocID="{6804F72E-8123-4501-89E7-5370D21B8D03}" presName="linearFlow" presStyleCnt="0">
        <dgm:presLayoutVars>
          <dgm:dir/>
          <dgm:resizeHandles val="exact"/>
        </dgm:presLayoutVars>
      </dgm:prSet>
      <dgm:spPr/>
    </dgm:pt>
    <dgm:pt modelId="{54EDB168-C0FB-4ACB-BB3F-C562DEB2062A}" type="pres">
      <dgm:prSet presAssocID="{AD2BFD1D-AEA4-4B46-BDC7-16D4FC1F6C59}" presName="composite" presStyleCnt="0"/>
      <dgm:spPr/>
    </dgm:pt>
    <dgm:pt modelId="{7093EFE7-3E23-4CDD-B40E-9580868DE926}" type="pres">
      <dgm:prSet presAssocID="{AD2BFD1D-AEA4-4B46-BDC7-16D4FC1F6C5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BE0A4FA9-C48F-48A0-8466-E24C8C1F1B1A}" type="pres">
      <dgm:prSet presAssocID="{AD2BFD1D-AEA4-4B46-BDC7-16D4FC1F6C59}" presName="txShp" presStyleLbl="node1" presStyleIdx="0" presStyleCnt="3">
        <dgm:presLayoutVars>
          <dgm:bulletEnabled val="1"/>
        </dgm:presLayoutVars>
      </dgm:prSet>
      <dgm:spPr/>
    </dgm:pt>
    <dgm:pt modelId="{CA2D0AC0-AEF8-4101-B7EE-91EBAD7B0145}" type="pres">
      <dgm:prSet presAssocID="{67DA6431-A0ED-44E7-986B-C9A17CF4B365}" presName="spacing" presStyleCnt="0"/>
      <dgm:spPr/>
    </dgm:pt>
    <dgm:pt modelId="{09611AE3-E407-417F-B66D-816B98CA962A}" type="pres">
      <dgm:prSet presAssocID="{0291F148-B4F7-4CC5-9A88-E1F5B0EDB00C}" presName="composite" presStyleCnt="0"/>
      <dgm:spPr/>
    </dgm:pt>
    <dgm:pt modelId="{40E23314-7A72-4B73-8934-F332D85D1D2E}" type="pres">
      <dgm:prSet presAssocID="{0291F148-B4F7-4CC5-9A88-E1F5B0EDB00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FF3EBD82-F4EE-4F50-B5A9-29141920C959}" type="pres">
      <dgm:prSet presAssocID="{0291F148-B4F7-4CC5-9A88-E1F5B0EDB00C}" presName="txShp" presStyleLbl="node1" presStyleIdx="1" presStyleCnt="3">
        <dgm:presLayoutVars>
          <dgm:bulletEnabled val="1"/>
        </dgm:presLayoutVars>
      </dgm:prSet>
      <dgm:spPr/>
    </dgm:pt>
    <dgm:pt modelId="{F7A8C9B6-D257-4255-A7CA-FB4AAB557138}" type="pres">
      <dgm:prSet presAssocID="{D804F04A-59EC-4064-9C95-BBD4A2BA981B}" presName="spacing" presStyleCnt="0"/>
      <dgm:spPr/>
    </dgm:pt>
    <dgm:pt modelId="{7FDAA03C-722B-4597-ADD8-649E6F75619F}" type="pres">
      <dgm:prSet presAssocID="{0D136CD4-C0CF-45F9-A85F-23CE039884C6}" presName="composite" presStyleCnt="0"/>
      <dgm:spPr/>
    </dgm:pt>
    <dgm:pt modelId="{3629AA54-5A0D-4869-AA25-BCC7E5A9DA92}" type="pres">
      <dgm:prSet presAssocID="{0D136CD4-C0CF-45F9-A85F-23CE039884C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ADB5AA7F-E57E-4673-8EF0-381BBA4E03B5}" type="pres">
      <dgm:prSet presAssocID="{0D136CD4-C0CF-45F9-A85F-23CE039884C6}" presName="txShp" presStyleLbl="node1" presStyleIdx="2" presStyleCnt="3">
        <dgm:presLayoutVars>
          <dgm:bulletEnabled val="1"/>
        </dgm:presLayoutVars>
      </dgm:prSet>
      <dgm:spPr/>
    </dgm:pt>
  </dgm:ptLst>
  <dgm:cxnLst>
    <dgm:cxn modelId="{25DE3CBE-782A-446F-BAD7-8AA4D4CCC8DA}" type="presOf" srcId="{0D136CD4-C0CF-45F9-A85F-23CE039884C6}" destId="{ADB5AA7F-E57E-4673-8EF0-381BBA4E03B5}" srcOrd="0" destOrd="0" presId="urn:microsoft.com/office/officeart/2005/8/layout/vList3"/>
    <dgm:cxn modelId="{BF171B41-A50E-4922-81DA-CBACB8519400}" type="presOf" srcId="{AD2BFD1D-AEA4-4B46-BDC7-16D4FC1F6C59}" destId="{BE0A4FA9-C48F-48A0-8466-E24C8C1F1B1A}" srcOrd="0" destOrd="0" presId="urn:microsoft.com/office/officeart/2005/8/layout/vList3"/>
    <dgm:cxn modelId="{C5A90117-1531-44CD-B0F6-F0FD8FD3A058}" srcId="{6804F72E-8123-4501-89E7-5370D21B8D03}" destId="{AD2BFD1D-AEA4-4B46-BDC7-16D4FC1F6C59}" srcOrd="0" destOrd="0" parTransId="{998251B1-91A6-4EDE-BB92-15978BD2CABF}" sibTransId="{67DA6431-A0ED-44E7-986B-C9A17CF4B365}"/>
    <dgm:cxn modelId="{582BB651-D427-4C30-B7AF-4E889F95E6FB}" type="presOf" srcId="{0291F148-B4F7-4CC5-9A88-E1F5B0EDB00C}" destId="{FF3EBD82-F4EE-4F50-B5A9-29141920C959}" srcOrd="0" destOrd="0" presId="urn:microsoft.com/office/officeart/2005/8/layout/vList3"/>
    <dgm:cxn modelId="{105AEEA9-247C-4BF1-AC6E-B6CB519C3134}" srcId="{6804F72E-8123-4501-89E7-5370D21B8D03}" destId="{0291F148-B4F7-4CC5-9A88-E1F5B0EDB00C}" srcOrd="1" destOrd="0" parTransId="{5010C2F2-FD00-4F7A-BFBC-1ACC36D83728}" sibTransId="{D804F04A-59EC-4064-9C95-BBD4A2BA981B}"/>
    <dgm:cxn modelId="{42337B13-797F-4B4B-A11B-20D3E2038344}" srcId="{6804F72E-8123-4501-89E7-5370D21B8D03}" destId="{0D136CD4-C0CF-45F9-A85F-23CE039884C6}" srcOrd="2" destOrd="0" parTransId="{79446A83-7161-4526-81E4-DD672D5A7898}" sibTransId="{79284300-2CB4-4E88-9E25-1970AB17BBB4}"/>
    <dgm:cxn modelId="{94218D89-4698-4FA4-8729-7ADC075E00C0}" type="presOf" srcId="{6804F72E-8123-4501-89E7-5370D21B8D03}" destId="{CD92E479-5CE5-4E2A-B11D-FF28BD85B53E}" srcOrd="0" destOrd="0" presId="urn:microsoft.com/office/officeart/2005/8/layout/vList3"/>
    <dgm:cxn modelId="{61EAA25E-B654-4D64-A0E5-F6F9AB1431AE}" type="presParOf" srcId="{CD92E479-5CE5-4E2A-B11D-FF28BD85B53E}" destId="{54EDB168-C0FB-4ACB-BB3F-C562DEB2062A}" srcOrd="0" destOrd="0" presId="urn:microsoft.com/office/officeart/2005/8/layout/vList3"/>
    <dgm:cxn modelId="{443E8CD5-6B83-4FC6-B234-3DBFA57AE231}" type="presParOf" srcId="{54EDB168-C0FB-4ACB-BB3F-C562DEB2062A}" destId="{7093EFE7-3E23-4CDD-B40E-9580868DE926}" srcOrd="0" destOrd="0" presId="urn:microsoft.com/office/officeart/2005/8/layout/vList3"/>
    <dgm:cxn modelId="{7259AA61-79BA-40D0-9DF3-9C661A5BD2ED}" type="presParOf" srcId="{54EDB168-C0FB-4ACB-BB3F-C562DEB2062A}" destId="{BE0A4FA9-C48F-48A0-8466-E24C8C1F1B1A}" srcOrd="1" destOrd="0" presId="urn:microsoft.com/office/officeart/2005/8/layout/vList3"/>
    <dgm:cxn modelId="{24863CAE-769E-491C-93BE-067002EA39A2}" type="presParOf" srcId="{CD92E479-5CE5-4E2A-B11D-FF28BD85B53E}" destId="{CA2D0AC0-AEF8-4101-B7EE-91EBAD7B0145}" srcOrd="1" destOrd="0" presId="urn:microsoft.com/office/officeart/2005/8/layout/vList3"/>
    <dgm:cxn modelId="{3651E141-9D52-42D8-B8BC-3D06913048AB}" type="presParOf" srcId="{CD92E479-5CE5-4E2A-B11D-FF28BD85B53E}" destId="{09611AE3-E407-417F-B66D-816B98CA962A}" srcOrd="2" destOrd="0" presId="urn:microsoft.com/office/officeart/2005/8/layout/vList3"/>
    <dgm:cxn modelId="{DD4681D6-AEE9-4AB1-A366-195B4822C87B}" type="presParOf" srcId="{09611AE3-E407-417F-B66D-816B98CA962A}" destId="{40E23314-7A72-4B73-8934-F332D85D1D2E}" srcOrd="0" destOrd="0" presId="urn:microsoft.com/office/officeart/2005/8/layout/vList3"/>
    <dgm:cxn modelId="{5EAE3868-E48B-46B9-9DDA-655D200A9822}" type="presParOf" srcId="{09611AE3-E407-417F-B66D-816B98CA962A}" destId="{FF3EBD82-F4EE-4F50-B5A9-29141920C959}" srcOrd="1" destOrd="0" presId="urn:microsoft.com/office/officeart/2005/8/layout/vList3"/>
    <dgm:cxn modelId="{06277BB7-41F3-4B9A-A1B0-C7A675423DC7}" type="presParOf" srcId="{CD92E479-5CE5-4E2A-B11D-FF28BD85B53E}" destId="{F7A8C9B6-D257-4255-A7CA-FB4AAB557138}" srcOrd="3" destOrd="0" presId="urn:microsoft.com/office/officeart/2005/8/layout/vList3"/>
    <dgm:cxn modelId="{BD11118D-E4B7-473E-8BD0-3917841FBB60}" type="presParOf" srcId="{CD92E479-5CE5-4E2A-B11D-FF28BD85B53E}" destId="{7FDAA03C-722B-4597-ADD8-649E6F75619F}" srcOrd="4" destOrd="0" presId="urn:microsoft.com/office/officeart/2005/8/layout/vList3"/>
    <dgm:cxn modelId="{7C65AEE1-21C4-43B5-8A9C-B45964D34629}" type="presParOf" srcId="{7FDAA03C-722B-4597-ADD8-649E6F75619F}" destId="{3629AA54-5A0D-4869-AA25-BCC7E5A9DA92}" srcOrd="0" destOrd="0" presId="urn:microsoft.com/office/officeart/2005/8/layout/vList3"/>
    <dgm:cxn modelId="{7DFF59BF-7AB4-4866-A249-9182A941F4AA}" type="presParOf" srcId="{7FDAA03C-722B-4597-ADD8-649E6F75619F}" destId="{ADB5AA7F-E57E-4673-8EF0-381BBA4E03B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57306-9152-47B4-93D9-20168EF50E7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4952DD07-2426-4FC0-B703-BA55BC94CE7C}">
      <dgm:prSet phldrT="[Text]"/>
      <dgm:spPr/>
      <dgm:t>
        <a:bodyPr/>
        <a:lstStyle/>
        <a:p>
          <a:r>
            <a:rPr lang="en-US" dirty="0"/>
            <a:t>RECRUIT</a:t>
          </a:r>
        </a:p>
      </dgm:t>
    </dgm:pt>
    <dgm:pt modelId="{74B95FCF-58E3-4F06-ABAC-1427A05B96B3}" type="parTrans" cxnId="{7FEA4D17-9C78-4C36-AA0A-754F125B956E}">
      <dgm:prSet/>
      <dgm:spPr/>
      <dgm:t>
        <a:bodyPr/>
        <a:lstStyle/>
        <a:p>
          <a:endParaRPr lang="en-US"/>
        </a:p>
      </dgm:t>
    </dgm:pt>
    <dgm:pt modelId="{F3A66C4C-BE2B-4EAB-9B56-39A0B749F642}" type="sibTrans" cxnId="{7FEA4D17-9C78-4C36-AA0A-754F125B956E}">
      <dgm:prSet/>
      <dgm:spPr/>
      <dgm:t>
        <a:bodyPr/>
        <a:lstStyle/>
        <a:p>
          <a:endParaRPr lang="en-US"/>
        </a:p>
      </dgm:t>
    </dgm:pt>
    <dgm:pt modelId="{DB899F2D-9FD5-451B-AC38-F7C581C328BB}">
      <dgm:prSet phldrT="[Text]"/>
      <dgm:spPr/>
      <dgm:t>
        <a:bodyPr/>
        <a:lstStyle/>
        <a:p>
          <a:r>
            <a:rPr lang="en-US" dirty="0"/>
            <a:t>Position Description</a:t>
          </a:r>
        </a:p>
      </dgm:t>
    </dgm:pt>
    <dgm:pt modelId="{E70BD3CB-E614-4803-8FFE-4F10AD3DD1BE}" type="parTrans" cxnId="{4991EEFA-DE16-4836-9B69-B1592DD2ADBB}">
      <dgm:prSet/>
      <dgm:spPr/>
      <dgm:t>
        <a:bodyPr/>
        <a:lstStyle/>
        <a:p>
          <a:endParaRPr lang="en-US"/>
        </a:p>
      </dgm:t>
    </dgm:pt>
    <dgm:pt modelId="{63C899A2-B125-4658-927C-DABECE0050E7}" type="sibTrans" cxnId="{4991EEFA-DE16-4836-9B69-B1592DD2ADBB}">
      <dgm:prSet/>
      <dgm:spPr/>
      <dgm:t>
        <a:bodyPr/>
        <a:lstStyle/>
        <a:p>
          <a:endParaRPr lang="en-US"/>
        </a:p>
      </dgm:t>
    </dgm:pt>
    <dgm:pt modelId="{BE31E175-FABE-476C-B563-00C136E7ED1E}">
      <dgm:prSet phldrT="[Text]"/>
      <dgm:spPr/>
      <dgm:t>
        <a:bodyPr/>
        <a:lstStyle/>
        <a:p>
          <a:r>
            <a:rPr lang="en-US" dirty="0"/>
            <a:t>Application</a:t>
          </a:r>
        </a:p>
      </dgm:t>
    </dgm:pt>
    <dgm:pt modelId="{AA4DA631-6954-40CD-AB48-F1BA50C15EEC}" type="parTrans" cxnId="{5A9CD2DD-31E2-4B88-8C34-7B6F8A83F1C9}">
      <dgm:prSet/>
      <dgm:spPr/>
      <dgm:t>
        <a:bodyPr/>
        <a:lstStyle/>
        <a:p>
          <a:endParaRPr lang="en-US"/>
        </a:p>
      </dgm:t>
    </dgm:pt>
    <dgm:pt modelId="{524A76BC-0169-4678-B8BC-85AAAA68A93C}" type="sibTrans" cxnId="{5A9CD2DD-31E2-4B88-8C34-7B6F8A83F1C9}">
      <dgm:prSet/>
      <dgm:spPr/>
      <dgm:t>
        <a:bodyPr/>
        <a:lstStyle/>
        <a:p>
          <a:endParaRPr lang="en-US"/>
        </a:p>
      </dgm:t>
    </dgm:pt>
    <dgm:pt modelId="{C6878B63-5260-450C-9771-C0E4F34EA4AB}">
      <dgm:prSet phldrT="[Text]"/>
      <dgm:spPr/>
      <dgm:t>
        <a:bodyPr/>
        <a:lstStyle/>
        <a:p>
          <a:r>
            <a:rPr lang="en-US" dirty="0"/>
            <a:t>TRAIN</a:t>
          </a:r>
        </a:p>
      </dgm:t>
    </dgm:pt>
    <dgm:pt modelId="{1B100C54-68E3-4DBA-8A4B-F6F533E978C3}" type="parTrans" cxnId="{63F96A9D-8DB4-4107-A084-7E13CDDA362C}">
      <dgm:prSet/>
      <dgm:spPr/>
      <dgm:t>
        <a:bodyPr/>
        <a:lstStyle/>
        <a:p>
          <a:endParaRPr lang="en-US"/>
        </a:p>
      </dgm:t>
    </dgm:pt>
    <dgm:pt modelId="{9CD1A043-A613-4B38-B1DA-CA1E6775D31E}" type="sibTrans" cxnId="{63F96A9D-8DB4-4107-A084-7E13CDDA362C}">
      <dgm:prSet/>
      <dgm:spPr/>
      <dgm:t>
        <a:bodyPr/>
        <a:lstStyle/>
        <a:p>
          <a:endParaRPr lang="en-US"/>
        </a:p>
      </dgm:t>
    </dgm:pt>
    <dgm:pt modelId="{CE9725CF-CE30-4AD0-A41D-63A89945B823}">
      <dgm:prSet phldrT="[Text]"/>
      <dgm:spPr/>
      <dgm:t>
        <a:bodyPr/>
        <a:lstStyle/>
        <a:p>
          <a:r>
            <a:rPr lang="en-US" dirty="0"/>
            <a:t>Agency Orientation</a:t>
          </a:r>
        </a:p>
      </dgm:t>
    </dgm:pt>
    <dgm:pt modelId="{A64488A0-1491-444B-B8B5-96B72DA9FC93}" type="parTrans" cxnId="{F008D666-E3B6-4A6D-8BA6-82FD6C1989F5}">
      <dgm:prSet/>
      <dgm:spPr/>
      <dgm:t>
        <a:bodyPr/>
        <a:lstStyle/>
        <a:p>
          <a:endParaRPr lang="en-US"/>
        </a:p>
      </dgm:t>
    </dgm:pt>
    <dgm:pt modelId="{4A190D31-9BA8-4428-8A4B-F092F0DEE873}" type="sibTrans" cxnId="{F008D666-E3B6-4A6D-8BA6-82FD6C1989F5}">
      <dgm:prSet/>
      <dgm:spPr/>
      <dgm:t>
        <a:bodyPr/>
        <a:lstStyle/>
        <a:p>
          <a:endParaRPr lang="en-US"/>
        </a:p>
      </dgm:t>
    </dgm:pt>
    <dgm:pt modelId="{24B5007D-D530-4890-B38B-322CB4C6AB38}">
      <dgm:prSet phldrT="[Text]"/>
      <dgm:spPr/>
      <dgm:t>
        <a:bodyPr/>
        <a:lstStyle/>
        <a:p>
          <a:r>
            <a:rPr lang="en-US" dirty="0"/>
            <a:t>Job Training</a:t>
          </a:r>
        </a:p>
      </dgm:t>
    </dgm:pt>
    <dgm:pt modelId="{95131D57-4BA4-48AE-817D-0F647376EC4E}" type="parTrans" cxnId="{ADE974AC-11A0-41CB-897C-F3CBC0885EFC}">
      <dgm:prSet/>
      <dgm:spPr/>
      <dgm:t>
        <a:bodyPr/>
        <a:lstStyle/>
        <a:p>
          <a:endParaRPr lang="en-US"/>
        </a:p>
      </dgm:t>
    </dgm:pt>
    <dgm:pt modelId="{3E6536F6-B9DB-45E5-B0FA-64776D87BB13}" type="sibTrans" cxnId="{ADE974AC-11A0-41CB-897C-F3CBC0885EFC}">
      <dgm:prSet/>
      <dgm:spPr/>
      <dgm:t>
        <a:bodyPr/>
        <a:lstStyle/>
        <a:p>
          <a:endParaRPr lang="en-US"/>
        </a:p>
      </dgm:t>
    </dgm:pt>
    <dgm:pt modelId="{A5C6B46E-5E3A-4B40-983F-E7BA2906C1F4}">
      <dgm:prSet phldrT="[Text]"/>
      <dgm:spPr/>
      <dgm:t>
        <a:bodyPr/>
        <a:lstStyle/>
        <a:p>
          <a:r>
            <a:rPr lang="en-US" dirty="0"/>
            <a:t>MAINTAIN</a:t>
          </a:r>
        </a:p>
      </dgm:t>
    </dgm:pt>
    <dgm:pt modelId="{CCF03EC7-FE37-4D4B-BD86-4BE907B404B2}" type="parTrans" cxnId="{E63D2629-5884-4018-9791-2644152FC05F}">
      <dgm:prSet/>
      <dgm:spPr/>
      <dgm:t>
        <a:bodyPr/>
        <a:lstStyle/>
        <a:p>
          <a:endParaRPr lang="en-US"/>
        </a:p>
      </dgm:t>
    </dgm:pt>
    <dgm:pt modelId="{AD102BD1-12DC-48C8-93E7-11262CBF5AE4}" type="sibTrans" cxnId="{E63D2629-5884-4018-9791-2644152FC05F}">
      <dgm:prSet/>
      <dgm:spPr/>
      <dgm:t>
        <a:bodyPr/>
        <a:lstStyle/>
        <a:p>
          <a:endParaRPr lang="en-US"/>
        </a:p>
      </dgm:t>
    </dgm:pt>
    <dgm:pt modelId="{D3765F05-6B78-439C-820B-3C47DEAA1722}">
      <dgm:prSet phldrT="[Text]"/>
      <dgm:spPr/>
      <dgm:t>
        <a:bodyPr/>
        <a:lstStyle/>
        <a:p>
          <a:r>
            <a:rPr lang="en-US" dirty="0"/>
            <a:t>Regular check-ins</a:t>
          </a:r>
        </a:p>
      </dgm:t>
    </dgm:pt>
    <dgm:pt modelId="{72E90DB5-1EB1-44EA-BCF9-C2017FD0A889}" type="parTrans" cxnId="{2DE20D87-A6D7-468C-9FEC-B29BD244881C}">
      <dgm:prSet/>
      <dgm:spPr/>
      <dgm:t>
        <a:bodyPr/>
        <a:lstStyle/>
        <a:p>
          <a:endParaRPr lang="en-US"/>
        </a:p>
      </dgm:t>
    </dgm:pt>
    <dgm:pt modelId="{109C845F-0001-49DE-A813-5E0E971D7A66}" type="sibTrans" cxnId="{2DE20D87-A6D7-468C-9FEC-B29BD244881C}">
      <dgm:prSet/>
      <dgm:spPr/>
      <dgm:t>
        <a:bodyPr/>
        <a:lstStyle/>
        <a:p>
          <a:endParaRPr lang="en-US"/>
        </a:p>
      </dgm:t>
    </dgm:pt>
    <dgm:pt modelId="{F52A184E-7B37-47D4-B2C1-86C503A6CE56}">
      <dgm:prSet phldrT="[Text]"/>
      <dgm:spPr/>
      <dgm:t>
        <a:bodyPr/>
        <a:lstStyle/>
        <a:p>
          <a:r>
            <a:rPr lang="en-US" dirty="0"/>
            <a:t>Gratitude</a:t>
          </a:r>
        </a:p>
      </dgm:t>
    </dgm:pt>
    <dgm:pt modelId="{E43BAE12-4BB8-44CC-9043-FE180C0C8406}" type="parTrans" cxnId="{8CE67DE5-707F-4C24-98AF-642276CA5851}">
      <dgm:prSet/>
      <dgm:spPr/>
      <dgm:t>
        <a:bodyPr/>
        <a:lstStyle/>
        <a:p>
          <a:endParaRPr lang="en-US"/>
        </a:p>
      </dgm:t>
    </dgm:pt>
    <dgm:pt modelId="{A0C9CF6A-FF9D-473C-A838-A36B8173AB58}" type="sibTrans" cxnId="{8CE67DE5-707F-4C24-98AF-642276CA5851}">
      <dgm:prSet/>
      <dgm:spPr/>
      <dgm:t>
        <a:bodyPr/>
        <a:lstStyle/>
        <a:p>
          <a:endParaRPr lang="en-US"/>
        </a:p>
      </dgm:t>
    </dgm:pt>
    <dgm:pt modelId="{C5B27EDC-5A3D-45F2-84CB-C7728340AF8A}" type="pres">
      <dgm:prSet presAssocID="{B2057306-9152-47B4-93D9-20168EF50E7B}" presName="Name0" presStyleCnt="0">
        <dgm:presLayoutVars>
          <dgm:chMax val="7"/>
          <dgm:dir/>
          <dgm:animLvl val="lvl"/>
          <dgm:resizeHandles val="exact"/>
        </dgm:presLayoutVars>
      </dgm:prSet>
      <dgm:spPr/>
    </dgm:pt>
    <dgm:pt modelId="{FE031813-8124-420C-95D3-6155EC5ED9DF}" type="pres">
      <dgm:prSet presAssocID="{4952DD07-2426-4FC0-B703-BA55BC94CE7C}" presName="circle1" presStyleLbl="node1" presStyleIdx="0" presStyleCnt="3"/>
      <dgm:spPr/>
    </dgm:pt>
    <dgm:pt modelId="{A253967F-A720-4AF3-BC42-0EC3FD9E09E5}" type="pres">
      <dgm:prSet presAssocID="{4952DD07-2426-4FC0-B703-BA55BC94CE7C}" presName="space" presStyleCnt="0"/>
      <dgm:spPr/>
    </dgm:pt>
    <dgm:pt modelId="{119E72C9-1243-4C51-A2F1-5B7CC173CC6C}" type="pres">
      <dgm:prSet presAssocID="{4952DD07-2426-4FC0-B703-BA55BC94CE7C}" presName="rect1" presStyleLbl="alignAcc1" presStyleIdx="0" presStyleCnt="3"/>
      <dgm:spPr/>
    </dgm:pt>
    <dgm:pt modelId="{906FF090-4C10-42C8-8483-ECBC2CAD0335}" type="pres">
      <dgm:prSet presAssocID="{C6878B63-5260-450C-9771-C0E4F34EA4AB}" presName="vertSpace2" presStyleLbl="node1" presStyleIdx="0" presStyleCnt="3"/>
      <dgm:spPr/>
    </dgm:pt>
    <dgm:pt modelId="{4A301DA7-769E-42E5-8947-3F3D3BB86AA3}" type="pres">
      <dgm:prSet presAssocID="{C6878B63-5260-450C-9771-C0E4F34EA4AB}" presName="circle2" presStyleLbl="node1" presStyleIdx="1" presStyleCnt="3"/>
      <dgm:spPr/>
    </dgm:pt>
    <dgm:pt modelId="{3E7AE3AF-E43F-471B-8567-847ACB1E87A1}" type="pres">
      <dgm:prSet presAssocID="{C6878B63-5260-450C-9771-C0E4F34EA4AB}" presName="rect2" presStyleLbl="alignAcc1" presStyleIdx="1" presStyleCnt="3"/>
      <dgm:spPr/>
    </dgm:pt>
    <dgm:pt modelId="{BC78085A-A66E-4D00-B773-108715FCD432}" type="pres">
      <dgm:prSet presAssocID="{A5C6B46E-5E3A-4B40-983F-E7BA2906C1F4}" presName="vertSpace3" presStyleLbl="node1" presStyleIdx="1" presStyleCnt="3"/>
      <dgm:spPr/>
    </dgm:pt>
    <dgm:pt modelId="{0143A573-BB03-498E-84B5-06B268DDE536}" type="pres">
      <dgm:prSet presAssocID="{A5C6B46E-5E3A-4B40-983F-E7BA2906C1F4}" presName="circle3" presStyleLbl="node1" presStyleIdx="2" presStyleCnt="3"/>
      <dgm:spPr/>
    </dgm:pt>
    <dgm:pt modelId="{5C1C5099-4428-4E2C-8A44-3396C48C409B}" type="pres">
      <dgm:prSet presAssocID="{A5C6B46E-5E3A-4B40-983F-E7BA2906C1F4}" presName="rect3" presStyleLbl="alignAcc1" presStyleIdx="2" presStyleCnt="3"/>
      <dgm:spPr/>
    </dgm:pt>
    <dgm:pt modelId="{092569BC-AA89-4C65-83A3-C9ED0B41F394}" type="pres">
      <dgm:prSet presAssocID="{4952DD07-2426-4FC0-B703-BA55BC94CE7C}" presName="rect1ParTx" presStyleLbl="alignAcc1" presStyleIdx="2" presStyleCnt="3">
        <dgm:presLayoutVars>
          <dgm:chMax val="1"/>
          <dgm:bulletEnabled val="1"/>
        </dgm:presLayoutVars>
      </dgm:prSet>
      <dgm:spPr/>
    </dgm:pt>
    <dgm:pt modelId="{5AF83889-87FB-4414-AB97-E63776BDE1D2}" type="pres">
      <dgm:prSet presAssocID="{4952DD07-2426-4FC0-B703-BA55BC94CE7C}" presName="rect1ChTx" presStyleLbl="alignAcc1" presStyleIdx="2" presStyleCnt="3">
        <dgm:presLayoutVars>
          <dgm:bulletEnabled val="1"/>
        </dgm:presLayoutVars>
      </dgm:prSet>
      <dgm:spPr/>
    </dgm:pt>
    <dgm:pt modelId="{55AF511A-DD47-4A89-BCDF-81D10352E00D}" type="pres">
      <dgm:prSet presAssocID="{C6878B63-5260-450C-9771-C0E4F34EA4AB}" presName="rect2ParTx" presStyleLbl="alignAcc1" presStyleIdx="2" presStyleCnt="3">
        <dgm:presLayoutVars>
          <dgm:chMax val="1"/>
          <dgm:bulletEnabled val="1"/>
        </dgm:presLayoutVars>
      </dgm:prSet>
      <dgm:spPr/>
    </dgm:pt>
    <dgm:pt modelId="{D79F68FA-6898-4D9D-A310-2B29F22510E8}" type="pres">
      <dgm:prSet presAssocID="{C6878B63-5260-450C-9771-C0E4F34EA4AB}" presName="rect2ChTx" presStyleLbl="alignAcc1" presStyleIdx="2" presStyleCnt="3">
        <dgm:presLayoutVars>
          <dgm:bulletEnabled val="1"/>
        </dgm:presLayoutVars>
      </dgm:prSet>
      <dgm:spPr/>
    </dgm:pt>
    <dgm:pt modelId="{D52701D2-BC28-4E7F-A748-9A735ADDCFAE}" type="pres">
      <dgm:prSet presAssocID="{A5C6B46E-5E3A-4B40-983F-E7BA2906C1F4}" presName="rect3ParTx" presStyleLbl="alignAcc1" presStyleIdx="2" presStyleCnt="3">
        <dgm:presLayoutVars>
          <dgm:chMax val="1"/>
          <dgm:bulletEnabled val="1"/>
        </dgm:presLayoutVars>
      </dgm:prSet>
      <dgm:spPr/>
    </dgm:pt>
    <dgm:pt modelId="{27C92D14-93F4-4841-A2F3-78D0F8C73734}" type="pres">
      <dgm:prSet presAssocID="{A5C6B46E-5E3A-4B40-983F-E7BA2906C1F4}" presName="rect3ChTx" presStyleLbl="alignAcc1" presStyleIdx="2" presStyleCnt="3">
        <dgm:presLayoutVars>
          <dgm:bulletEnabled val="1"/>
        </dgm:presLayoutVars>
      </dgm:prSet>
      <dgm:spPr/>
    </dgm:pt>
  </dgm:ptLst>
  <dgm:cxnLst>
    <dgm:cxn modelId="{5B3B4E2F-7C86-4154-8050-72127FABDCB3}" type="presOf" srcId="{4952DD07-2426-4FC0-B703-BA55BC94CE7C}" destId="{119E72C9-1243-4C51-A2F1-5B7CC173CC6C}" srcOrd="0" destOrd="0" presId="urn:microsoft.com/office/officeart/2005/8/layout/target3"/>
    <dgm:cxn modelId="{E63D2629-5884-4018-9791-2644152FC05F}" srcId="{B2057306-9152-47B4-93D9-20168EF50E7B}" destId="{A5C6B46E-5E3A-4B40-983F-E7BA2906C1F4}" srcOrd="2" destOrd="0" parTransId="{CCF03EC7-FE37-4D4B-BD86-4BE907B404B2}" sibTransId="{AD102BD1-12DC-48C8-93E7-11262CBF5AE4}"/>
    <dgm:cxn modelId="{ADE974AC-11A0-41CB-897C-F3CBC0885EFC}" srcId="{C6878B63-5260-450C-9771-C0E4F34EA4AB}" destId="{24B5007D-D530-4890-B38B-322CB4C6AB38}" srcOrd="1" destOrd="0" parTransId="{95131D57-4BA4-48AE-817D-0F647376EC4E}" sibTransId="{3E6536F6-B9DB-45E5-B0FA-64776D87BB13}"/>
    <dgm:cxn modelId="{7FEA4D17-9C78-4C36-AA0A-754F125B956E}" srcId="{B2057306-9152-47B4-93D9-20168EF50E7B}" destId="{4952DD07-2426-4FC0-B703-BA55BC94CE7C}" srcOrd="0" destOrd="0" parTransId="{74B95FCF-58E3-4F06-ABAC-1427A05B96B3}" sibTransId="{F3A66C4C-BE2B-4EAB-9B56-39A0B749F642}"/>
    <dgm:cxn modelId="{00A77B63-990E-4332-B091-A4E11C18E539}" type="presOf" srcId="{B2057306-9152-47B4-93D9-20168EF50E7B}" destId="{C5B27EDC-5A3D-45F2-84CB-C7728340AF8A}" srcOrd="0" destOrd="0" presId="urn:microsoft.com/office/officeart/2005/8/layout/target3"/>
    <dgm:cxn modelId="{77AC071A-6CF6-4145-A050-16E80FA95883}" type="presOf" srcId="{A5C6B46E-5E3A-4B40-983F-E7BA2906C1F4}" destId="{D52701D2-BC28-4E7F-A748-9A735ADDCFAE}" srcOrd="1" destOrd="0" presId="urn:microsoft.com/office/officeart/2005/8/layout/target3"/>
    <dgm:cxn modelId="{5A9CD2DD-31E2-4B88-8C34-7B6F8A83F1C9}" srcId="{4952DD07-2426-4FC0-B703-BA55BC94CE7C}" destId="{BE31E175-FABE-476C-B563-00C136E7ED1E}" srcOrd="1" destOrd="0" parTransId="{AA4DA631-6954-40CD-AB48-F1BA50C15EEC}" sibTransId="{524A76BC-0169-4678-B8BC-85AAAA68A93C}"/>
    <dgm:cxn modelId="{2DE20D87-A6D7-468C-9FEC-B29BD244881C}" srcId="{A5C6B46E-5E3A-4B40-983F-E7BA2906C1F4}" destId="{D3765F05-6B78-439C-820B-3C47DEAA1722}" srcOrd="0" destOrd="0" parTransId="{72E90DB5-1EB1-44EA-BCF9-C2017FD0A889}" sibTransId="{109C845F-0001-49DE-A813-5E0E971D7A66}"/>
    <dgm:cxn modelId="{C470A0CB-8795-4370-A9BD-7548B3043600}" type="presOf" srcId="{DB899F2D-9FD5-451B-AC38-F7C581C328BB}" destId="{5AF83889-87FB-4414-AB97-E63776BDE1D2}" srcOrd="0" destOrd="0" presId="urn:microsoft.com/office/officeart/2005/8/layout/target3"/>
    <dgm:cxn modelId="{679667BA-F832-4425-A71D-C2D9F66F6972}" type="presOf" srcId="{F52A184E-7B37-47D4-B2C1-86C503A6CE56}" destId="{27C92D14-93F4-4841-A2F3-78D0F8C73734}" srcOrd="0" destOrd="1" presId="urn:microsoft.com/office/officeart/2005/8/layout/target3"/>
    <dgm:cxn modelId="{D9D53A6F-9F20-4AA4-BB5A-D2DE71AF9625}" type="presOf" srcId="{BE31E175-FABE-476C-B563-00C136E7ED1E}" destId="{5AF83889-87FB-4414-AB97-E63776BDE1D2}" srcOrd="0" destOrd="1" presId="urn:microsoft.com/office/officeart/2005/8/layout/target3"/>
    <dgm:cxn modelId="{0FDB1DB3-0F7B-401A-B055-4E382E7BF2D5}" type="presOf" srcId="{4952DD07-2426-4FC0-B703-BA55BC94CE7C}" destId="{092569BC-AA89-4C65-83A3-C9ED0B41F394}" srcOrd="1" destOrd="0" presId="urn:microsoft.com/office/officeart/2005/8/layout/target3"/>
    <dgm:cxn modelId="{63F96A9D-8DB4-4107-A084-7E13CDDA362C}" srcId="{B2057306-9152-47B4-93D9-20168EF50E7B}" destId="{C6878B63-5260-450C-9771-C0E4F34EA4AB}" srcOrd="1" destOrd="0" parTransId="{1B100C54-68E3-4DBA-8A4B-F6F533E978C3}" sibTransId="{9CD1A043-A613-4B38-B1DA-CA1E6775D31E}"/>
    <dgm:cxn modelId="{F008D666-E3B6-4A6D-8BA6-82FD6C1989F5}" srcId="{C6878B63-5260-450C-9771-C0E4F34EA4AB}" destId="{CE9725CF-CE30-4AD0-A41D-63A89945B823}" srcOrd="0" destOrd="0" parTransId="{A64488A0-1491-444B-B8B5-96B72DA9FC93}" sibTransId="{4A190D31-9BA8-4428-8A4B-F092F0DEE873}"/>
    <dgm:cxn modelId="{20446901-300D-483D-A636-695253A5809A}" type="presOf" srcId="{C6878B63-5260-450C-9771-C0E4F34EA4AB}" destId="{3E7AE3AF-E43F-471B-8567-847ACB1E87A1}" srcOrd="0" destOrd="0" presId="urn:microsoft.com/office/officeart/2005/8/layout/target3"/>
    <dgm:cxn modelId="{4991EEFA-DE16-4836-9B69-B1592DD2ADBB}" srcId="{4952DD07-2426-4FC0-B703-BA55BC94CE7C}" destId="{DB899F2D-9FD5-451B-AC38-F7C581C328BB}" srcOrd="0" destOrd="0" parTransId="{E70BD3CB-E614-4803-8FFE-4F10AD3DD1BE}" sibTransId="{63C899A2-B125-4658-927C-DABECE0050E7}"/>
    <dgm:cxn modelId="{7941C896-FFC4-4425-B330-B6E341F4DCC4}" type="presOf" srcId="{D3765F05-6B78-439C-820B-3C47DEAA1722}" destId="{27C92D14-93F4-4841-A2F3-78D0F8C73734}" srcOrd="0" destOrd="0" presId="urn:microsoft.com/office/officeart/2005/8/layout/target3"/>
    <dgm:cxn modelId="{E7211298-0A68-4F6D-9BDF-096BA56729E8}" type="presOf" srcId="{24B5007D-D530-4890-B38B-322CB4C6AB38}" destId="{D79F68FA-6898-4D9D-A310-2B29F22510E8}" srcOrd="0" destOrd="1" presId="urn:microsoft.com/office/officeart/2005/8/layout/target3"/>
    <dgm:cxn modelId="{4878D4D3-056A-4BD4-BE4F-7B7E32492870}" type="presOf" srcId="{CE9725CF-CE30-4AD0-A41D-63A89945B823}" destId="{D79F68FA-6898-4D9D-A310-2B29F22510E8}" srcOrd="0" destOrd="0" presId="urn:microsoft.com/office/officeart/2005/8/layout/target3"/>
    <dgm:cxn modelId="{6942917F-4D4B-4850-A3A3-973D4A23E7E2}" type="presOf" srcId="{C6878B63-5260-450C-9771-C0E4F34EA4AB}" destId="{55AF511A-DD47-4A89-BCDF-81D10352E00D}" srcOrd="1" destOrd="0" presId="urn:microsoft.com/office/officeart/2005/8/layout/target3"/>
    <dgm:cxn modelId="{8CE67DE5-707F-4C24-98AF-642276CA5851}" srcId="{A5C6B46E-5E3A-4B40-983F-E7BA2906C1F4}" destId="{F52A184E-7B37-47D4-B2C1-86C503A6CE56}" srcOrd="1" destOrd="0" parTransId="{E43BAE12-4BB8-44CC-9043-FE180C0C8406}" sibTransId="{A0C9CF6A-FF9D-473C-A838-A36B8173AB58}"/>
    <dgm:cxn modelId="{1D70C706-DF6D-4F9A-8A13-11ED8C188C43}" type="presOf" srcId="{A5C6B46E-5E3A-4B40-983F-E7BA2906C1F4}" destId="{5C1C5099-4428-4E2C-8A44-3396C48C409B}" srcOrd="0" destOrd="0" presId="urn:microsoft.com/office/officeart/2005/8/layout/target3"/>
    <dgm:cxn modelId="{D78E8430-B25B-4C53-8381-0150DD1673F5}" type="presParOf" srcId="{C5B27EDC-5A3D-45F2-84CB-C7728340AF8A}" destId="{FE031813-8124-420C-95D3-6155EC5ED9DF}" srcOrd="0" destOrd="0" presId="urn:microsoft.com/office/officeart/2005/8/layout/target3"/>
    <dgm:cxn modelId="{CB7C50CF-1E72-4AE2-8E72-24F05BED221D}" type="presParOf" srcId="{C5B27EDC-5A3D-45F2-84CB-C7728340AF8A}" destId="{A253967F-A720-4AF3-BC42-0EC3FD9E09E5}" srcOrd="1" destOrd="0" presId="urn:microsoft.com/office/officeart/2005/8/layout/target3"/>
    <dgm:cxn modelId="{66B625AD-5D96-4855-932C-160456B9B9D4}" type="presParOf" srcId="{C5B27EDC-5A3D-45F2-84CB-C7728340AF8A}" destId="{119E72C9-1243-4C51-A2F1-5B7CC173CC6C}" srcOrd="2" destOrd="0" presId="urn:microsoft.com/office/officeart/2005/8/layout/target3"/>
    <dgm:cxn modelId="{F2A2EEBB-A807-4DD2-B634-EBB3EFA668D9}" type="presParOf" srcId="{C5B27EDC-5A3D-45F2-84CB-C7728340AF8A}" destId="{906FF090-4C10-42C8-8483-ECBC2CAD0335}" srcOrd="3" destOrd="0" presId="urn:microsoft.com/office/officeart/2005/8/layout/target3"/>
    <dgm:cxn modelId="{8B9FFA8E-FB0F-48DD-AB6A-555DBFA76A03}" type="presParOf" srcId="{C5B27EDC-5A3D-45F2-84CB-C7728340AF8A}" destId="{4A301DA7-769E-42E5-8947-3F3D3BB86AA3}" srcOrd="4" destOrd="0" presId="urn:microsoft.com/office/officeart/2005/8/layout/target3"/>
    <dgm:cxn modelId="{E15A775D-A280-4767-8EA4-59BA17CE52A1}" type="presParOf" srcId="{C5B27EDC-5A3D-45F2-84CB-C7728340AF8A}" destId="{3E7AE3AF-E43F-471B-8567-847ACB1E87A1}" srcOrd="5" destOrd="0" presId="urn:microsoft.com/office/officeart/2005/8/layout/target3"/>
    <dgm:cxn modelId="{E3B9117E-5632-4952-A423-FC16941C143E}" type="presParOf" srcId="{C5B27EDC-5A3D-45F2-84CB-C7728340AF8A}" destId="{BC78085A-A66E-4D00-B773-108715FCD432}" srcOrd="6" destOrd="0" presId="urn:microsoft.com/office/officeart/2005/8/layout/target3"/>
    <dgm:cxn modelId="{C712F0E2-5669-4386-A4AF-8765557A1CC7}" type="presParOf" srcId="{C5B27EDC-5A3D-45F2-84CB-C7728340AF8A}" destId="{0143A573-BB03-498E-84B5-06B268DDE536}" srcOrd="7" destOrd="0" presId="urn:microsoft.com/office/officeart/2005/8/layout/target3"/>
    <dgm:cxn modelId="{28B2E15D-DA5C-40A7-AB2A-29D37264C7EC}" type="presParOf" srcId="{C5B27EDC-5A3D-45F2-84CB-C7728340AF8A}" destId="{5C1C5099-4428-4E2C-8A44-3396C48C409B}" srcOrd="8" destOrd="0" presId="urn:microsoft.com/office/officeart/2005/8/layout/target3"/>
    <dgm:cxn modelId="{89617D73-C70E-4120-A320-7909B71DC5D0}" type="presParOf" srcId="{C5B27EDC-5A3D-45F2-84CB-C7728340AF8A}" destId="{092569BC-AA89-4C65-83A3-C9ED0B41F394}" srcOrd="9" destOrd="0" presId="urn:microsoft.com/office/officeart/2005/8/layout/target3"/>
    <dgm:cxn modelId="{2D7EA506-8400-4C36-8353-2AD8038BCA20}" type="presParOf" srcId="{C5B27EDC-5A3D-45F2-84CB-C7728340AF8A}" destId="{5AF83889-87FB-4414-AB97-E63776BDE1D2}" srcOrd="10" destOrd="0" presId="urn:microsoft.com/office/officeart/2005/8/layout/target3"/>
    <dgm:cxn modelId="{8C6A23C8-C624-43CA-A4C4-9750DC232D23}" type="presParOf" srcId="{C5B27EDC-5A3D-45F2-84CB-C7728340AF8A}" destId="{55AF511A-DD47-4A89-BCDF-81D10352E00D}" srcOrd="11" destOrd="0" presId="urn:microsoft.com/office/officeart/2005/8/layout/target3"/>
    <dgm:cxn modelId="{BC136483-9C52-4772-9F3A-F043F8D179C2}" type="presParOf" srcId="{C5B27EDC-5A3D-45F2-84CB-C7728340AF8A}" destId="{D79F68FA-6898-4D9D-A310-2B29F22510E8}" srcOrd="12" destOrd="0" presId="urn:microsoft.com/office/officeart/2005/8/layout/target3"/>
    <dgm:cxn modelId="{F924C4F2-6444-4BB0-80B2-93EB536000E6}" type="presParOf" srcId="{C5B27EDC-5A3D-45F2-84CB-C7728340AF8A}" destId="{D52701D2-BC28-4E7F-A748-9A735ADDCFAE}" srcOrd="13" destOrd="0" presId="urn:microsoft.com/office/officeart/2005/8/layout/target3"/>
    <dgm:cxn modelId="{2DC018AA-7EEA-4DE1-AA46-967E3DFE7CD0}" type="presParOf" srcId="{C5B27EDC-5A3D-45F2-84CB-C7728340AF8A}" destId="{27C92D14-93F4-4841-A2F3-78D0F8C73734}"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EA08D-B7DE-444C-80A2-061F2BF84C28}"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EB74515E-C621-4999-B200-8E4E1E253B61}">
      <dgm:prSet phldrT="[Text]"/>
      <dgm:spPr/>
      <dgm:t>
        <a:bodyPr/>
        <a:lstStyle/>
        <a:p>
          <a:r>
            <a:rPr lang="en-US" dirty="0"/>
            <a:t>RECRUIT</a:t>
          </a:r>
        </a:p>
      </dgm:t>
    </dgm:pt>
    <dgm:pt modelId="{0111823A-B7D6-4DB9-ABCF-09E79947B0D1}" type="parTrans" cxnId="{C6F5FFEE-2841-41D1-88C5-D2B9C7CB80DA}">
      <dgm:prSet/>
      <dgm:spPr/>
      <dgm:t>
        <a:bodyPr/>
        <a:lstStyle/>
        <a:p>
          <a:endParaRPr lang="en-US"/>
        </a:p>
      </dgm:t>
    </dgm:pt>
    <dgm:pt modelId="{054BEA71-BAB3-45B6-87D0-F9AE530CCF95}" type="sibTrans" cxnId="{C6F5FFEE-2841-41D1-88C5-D2B9C7CB80DA}">
      <dgm:prSet/>
      <dgm:spPr/>
      <dgm:t>
        <a:bodyPr/>
        <a:lstStyle/>
        <a:p>
          <a:endParaRPr lang="en-US"/>
        </a:p>
      </dgm:t>
    </dgm:pt>
    <dgm:pt modelId="{22804CC0-0954-441D-8807-3852F0428526}">
      <dgm:prSet phldrT="[Text]"/>
      <dgm:spPr/>
      <dgm:t>
        <a:bodyPr/>
        <a:lstStyle/>
        <a:p>
          <a:r>
            <a:rPr lang="en-US" dirty="0"/>
            <a:t>This can be the most time-consuming step</a:t>
          </a:r>
        </a:p>
      </dgm:t>
    </dgm:pt>
    <dgm:pt modelId="{B72E5E27-D540-496F-878D-46567FA29FA4}" type="parTrans" cxnId="{CEF9427B-460F-474A-BC34-C86623041038}">
      <dgm:prSet/>
      <dgm:spPr/>
      <dgm:t>
        <a:bodyPr/>
        <a:lstStyle/>
        <a:p>
          <a:endParaRPr lang="en-US"/>
        </a:p>
      </dgm:t>
    </dgm:pt>
    <dgm:pt modelId="{14D20F05-7DCF-4E60-91EF-C4439EF19DC9}" type="sibTrans" cxnId="{CEF9427B-460F-474A-BC34-C86623041038}">
      <dgm:prSet/>
      <dgm:spPr/>
      <dgm:t>
        <a:bodyPr/>
        <a:lstStyle/>
        <a:p>
          <a:endParaRPr lang="en-US"/>
        </a:p>
      </dgm:t>
    </dgm:pt>
    <dgm:pt modelId="{2C21AFB3-728C-4A46-A7A0-723B7BDEBBF6}">
      <dgm:prSet phldrT="[Text]"/>
      <dgm:spPr/>
      <dgm:t>
        <a:bodyPr/>
        <a:lstStyle/>
        <a:p>
          <a:r>
            <a:rPr lang="en-US" dirty="0"/>
            <a:t>Development of Position Description(s)</a:t>
          </a:r>
        </a:p>
      </dgm:t>
    </dgm:pt>
    <dgm:pt modelId="{74050FF4-F416-447E-8A0B-5510C1413F63}" type="parTrans" cxnId="{F3D99CC9-15EC-4CD3-ADF4-A14B4D32529A}">
      <dgm:prSet/>
      <dgm:spPr/>
      <dgm:t>
        <a:bodyPr/>
        <a:lstStyle/>
        <a:p>
          <a:endParaRPr lang="en-US"/>
        </a:p>
      </dgm:t>
    </dgm:pt>
    <dgm:pt modelId="{2A6886AA-9F20-49C2-999B-7D3122135647}" type="sibTrans" cxnId="{F3D99CC9-15EC-4CD3-ADF4-A14B4D32529A}">
      <dgm:prSet/>
      <dgm:spPr/>
      <dgm:t>
        <a:bodyPr/>
        <a:lstStyle/>
        <a:p>
          <a:endParaRPr lang="en-US"/>
        </a:p>
      </dgm:t>
    </dgm:pt>
    <dgm:pt modelId="{B4133067-9743-4700-BC8E-933691799101}">
      <dgm:prSet phldrT="[Text]"/>
      <dgm:spPr/>
      <dgm:t>
        <a:bodyPr/>
        <a:lstStyle/>
        <a:p>
          <a:r>
            <a:rPr lang="en-US" dirty="0"/>
            <a:t>TRAIN</a:t>
          </a:r>
        </a:p>
      </dgm:t>
    </dgm:pt>
    <dgm:pt modelId="{04901492-E4FF-4F78-82F1-3018FC9BF2EE}" type="parTrans" cxnId="{76CFE326-7D69-40D1-B448-02F73921B078}">
      <dgm:prSet/>
      <dgm:spPr/>
      <dgm:t>
        <a:bodyPr/>
        <a:lstStyle/>
        <a:p>
          <a:endParaRPr lang="en-US"/>
        </a:p>
      </dgm:t>
    </dgm:pt>
    <dgm:pt modelId="{921E237B-3E23-4EFE-8362-72492A33818D}" type="sibTrans" cxnId="{76CFE326-7D69-40D1-B448-02F73921B078}">
      <dgm:prSet/>
      <dgm:spPr/>
      <dgm:t>
        <a:bodyPr/>
        <a:lstStyle/>
        <a:p>
          <a:endParaRPr lang="en-US"/>
        </a:p>
      </dgm:t>
    </dgm:pt>
    <dgm:pt modelId="{BB301E57-C16A-4455-B178-8AA21BB0BFCC}">
      <dgm:prSet phldrT="[Text]"/>
      <dgm:spPr/>
      <dgm:t>
        <a:bodyPr/>
        <a:lstStyle/>
        <a:p>
          <a:r>
            <a:rPr lang="en-US" dirty="0"/>
            <a:t>Training should evolve based on volunteer feedback</a:t>
          </a:r>
        </a:p>
      </dgm:t>
    </dgm:pt>
    <dgm:pt modelId="{727174EF-2B3E-4FCB-86FF-BB5EA3C8E98D}" type="parTrans" cxnId="{8D9CC1F8-7DD9-4F65-8A07-64BA963441C3}">
      <dgm:prSet/>
      <dgm:spPr/>
      <dgm:t>
        <a:bodyPr/>
        <a:lstStyle/>
        <a:p>
          <a:endParaRPr lang="en-US"/>
        </a:p>
      </dgm:t>
    </dgm:pt>
    <dgm:pt modelId="{8C0E8DD2-0E52-4321-9315-AB3D43D922BB}" type="sibTrans" cxnId="{8D9CC1F8-7DD9-4F65-8A07-64BA963441C3}">
      <dgm:prSet/>
      <dgm:spPr/>
      <dgm:t>
        <a:bodyPr/>
        <a:lstStyle/>
        <a:p>
          <a:endParaRPr lang="en-US"/>
        </a:p>
      </dgm:t>
    </dgm:pt>
    <dgm:pt modelId="{052A01C1-1D4A-4726-9F86-C94A2E7BEC4F}">
      <dgm:prSet phldrT="[Text]"/>
      <dgm:spPr/>
      <dgm:t>
        <a:bodyPr/>
        <a:lstStyle/>
        <a:p>
          <a:r>
            <a:rPr lang="en-US" dirty="0"/>
            <a:t>Agency Orientation (history, overview, general policies)</a:t>
          </a:r>
        </a:p>
      </dgm:t>
    </dgm:pt>
    <dgm:pt modelId="{768F5FBC-4F35-432C-9109-AD4980EC59EA}" type="parTrans" cxnId="{A09E698D-47E1-468E-BAAE-111706355847}">
      <dgm:prSet/>
      <dgm:spPr/>
      <dgm:t>
        <a:bodyPr/>
        <a:lstStyle/>
        <a:p>
          <a:endParaRPr lang="en-US"/>
        </a:p>
      </dgm:t>
    </dgm:pt>
    <dgm:pt modelId="{B1860E95-F03C-4D0E-995B-1697ADE62E30}" type="sibTrans" cxnId="{A09E698D-47E1-468E-BAAE-111706355847}">
      <dgm:prSet/>
      <dgm:spPr/>
      <dgm:t>
        <a:bodyPr/>
        <a:lstStyle/>
        <a:p>
          <a:endParaRPr lang="en-US"/>
        </a:p>
      </dgm:t>
    </dgm:pt>
    <dgm:pt modelId="{BF8D2441-2D77-444F-A833-D01B665BB9E6}">
      <dgm:prSet phldrT="[Text]"/>
      <dgm:spPr/>
      <dgm:t>
        <a:bodyPr/>
        <a:lstStyle/>
        <a:p>
          <a:r>
            <a:rPr lang="en-US" dirty="0"/>
            <a:t>MAINTAIN</a:t>
          </a:r>
        </a:p>
      </dgm:t>
    </dgm:pt>
    <dgm:pt modelId="{F3A514D3-4043-4B29-A389-B93BC3833FA9}" type="parTrans" cxnId="{C768506A-0273-4CD3-9044-50AEC348D6F0}">
      <dgm:prSet/>
      <dgm:spPr/>
      <dgm:t>
        <a:bodyPr/>
        <a:lstStyle/>
        <a:p>
          <a:endParaRPr lang="en-US"/>
        </a:p>
      </dgm:t>
    </dgm:pt>
    <dgm:pt modelId="{0F913306-5B3C-4D21-8C3B-8437EB04C4BF}" type="sibTrans" cxnId="{C768506A-0273-4CD3-9044-50AEC348D6F0}">
      <dgm:prSet/>
      <dgm:spPr/>
      <dgm:t>
        <a:bodyPr/>
        <a:lstStyle/>
        <a:p>
          <a:endParaRPr lang="en-US"/>
        </a:p>
      </dgm:t>
    </dgm:pt>
    <dgm:pt modelId="{D3AD2136-B598-4D29-B8DD-49B88D5AC572}">
      <dgm:prSet phldrT="[Text]"/>
      <dgm:spPr/>
      <dgm:t>
        <a:bodyPr/>
        <a:lstStyle/>
        <a:p>
          <a:r>
            <a:rPr lang="en-US" dirty="0"/>
            <a:t>Communicate, communicate, communicate</a:t>
          </a:r>
        </a:p>
      </dgm:t>
    </dgm:pt>
    <dgm:pt modelId="{722CDE7E-CC64-4159-B884-128AD6F494FC}" type="parTrans" cxnId="{D50BCB80-B4F4-4C56-A62C-68FD33E6920D}">
      <dgm:prSet/>
      <dgm:spPr/>
      <dgm:t>
        <a:bodyPr/>
        <a:lstStyle/>
        <a:p>
          <a:endParaRPr lang="en-US"/>
        </a:p>
      </dgm:t>
    </dgm:pt>
    <dgm:pt modelId="{6CF8B7D2-948C-42B8-B2F3-FDDEFFC9A0D5}" type="sibTrans" cxnId="{D50BCB80-B4F4-4C56-A62C-68FD33E6920D}">
      <dgm:prSet/>
      <dgm:spPr/>
      <dgm:t>
        <a:bodyPr/>
        <a:lstStyle/>
        <a:p>
          <a:endParaRPr lang="en-US"/>
        </a:p>
      </dgm:t>
    </dgm:pt>
    <dgm:pt modelId="{4970C589-6CBE-40DE-B230-D69874398556}">
      <dgm:prSet phldrT="[Text]"/>
      <dgm:spPr/>
      <dgm:t>
        <a:bodyPr/>
        <a:lstStyle/>
        <a:p>
          <a:r>
            <a:rPr lang="en-US" dirty="0"/>
            <a:t>Check-in with volunteer (What’s working? What’s not? What do you wish training included?)</a:t>
          </a:r>
        </a:p>
      </dgm:t>
    </dgm:pt>
    <dgm:pt modelId="{2675CA8E-2CF0-46E8-884A-8FD5F64D4E2D}" type="parTrans" cxnId="{164E1E13-9D27-4753-899E-18B6CA35FD77}">
      <dgm:prSet/>
      <dgm:spPr/>
      <dgm:t>
        <a:bodyPr/>
        <a:lstStyle/>
        <a:p>
          <a:endParaRPr lang="en-US"/>
        </a:p>
      </dgm:t>
    </dgm:pt>
    <dgm:pt modelId="{3FD2F2BA-DC6D-4A87-BD10-23990236B4C9}" type="sibTrans" cxnId="{164E1E13-9D27-4753-899E-18B6CA35FD77}">
      <dgm:prSet/>
      <dgm:spPr/>
      <dgm:t>
        <a:bodyPr/>
        <a:lstStyle/>
        <a:p>
          <a:endParaRPr lang="en-US"/>
        </a:p>
      </dgm:t>
    </dgm:pt>
    <dgm:pt modelId="{F971B2B7-953C-41F1-A108-B46C76EA511D}">
      <dgm:prSet phldrT="[Text]"/>
      <dgm:spPr/>
      <dgm:t>
        <a:bodyPr/>
        <a:lstStyle/>
        <a:p>
          <a:r>
            <a:rPr lang="en-US" dirty="0"/>
            <a:t>Creating/updating Application(s)</a:t>
          </a:r>
        </a:p>
      </dgm:t>
    </dgm:pt>
    <dgm:pt modelId="{54A50CC8-F479-404F-9630-F2256732997C}" type="parTrans" cxnId="{0D98937D-EE92-4A20-9EB4-72340095F407}">
      <dgm:prSet/>
      <dgm:spPr/>
      <dgm:t>
        <a:bodyPr/>
        <a:lstStyle/>
        <a:p>
          <a:endParaRPr lang="en-US"/>
        </a:p>
      </dgm:t>
    </dgm:pt>
    <dgm:pt modelId="{5A959C34-BAB3-4D19-BEEE-1023F2E0F145}" type="sibTrans" cxnId="{0D98937D-EE92-4A20-9EB4-72340095F407}">
      <dgm:prSet/>
      <dgm:spPr/>
      <dgm:t>
        <a:bodyPr/>
        <a:lstStyle/>
        <a:p>
          <a:endParaRPr lang="en-US"/>
        </a:p>
      </dgm:t>
    </dgm:pt>
    <dgm:pt modelId="{875FBFFA-16F9-4E43-9B32-9DC31D05E558}">
      <dgm:prSet phldrT="[Text]"/>
      <dgm:spPr/>
      <dgm:t>
        <a:bodyPr/>
        <a:lstStyle/>
        <a:p>
          <a:r>
            <a:rPr lang="en-US" dirty="0"/>
            <a:t>Screening recruits (background checks, etc.) </a:t>
          </a:r>
        </a:p>
      </dgm:t>
    </dgm:pt>
    <dgm:pt modelId="{67F0163A-FD7E-4CFE-9381-AF0D499D5E79}" type="parTrans" cxnId="{F6B83DB8-B46E-4E20-83E1-C8DB5671184F}">
      <dgm:prSet/>
      <dgm:spPr/>
      <dgm:t>
        <a:bodyPr/>
        <a:lstStyle/>
        <a:p>
          <a:endParaRPr lang="en-US"/>
        </a:p>
      </dgm:t>
    </dgm:pt>
    <dgm:pt modelId="{6D289C2D-7F18-4890-89D0-A9782E67F5E1}" type="sibTrans" cxnId="{F6B83DB8-B46E-4E20-83E1-C8DB5671184F}">
      <dgm:prSet/>
      <dgm:spPr/>
      <dgm:t>
        <a:bodyPr/>
        <a:lstStyle/>
        <a:p>
          <a:endParaRPr lang="en-US"/>
        </a:p>
      </dgm:t>
    </dgm:pt>
    <dgm:pt modelId="{D6CBB99C-1BB9-4694-AA59-C9E0C82C6083}">
      <dgm:prSet phldrT="[Text]"/>
      <dgm:spPr/>
      <dgm:t>
        <a:bodyPr/>
        <a:lstStyle/>
        <a:p>
          <a:r>
            <a:rPr lang="en-US" dirty="0"/>
            <a:t>Marketing (posting online, press releases, presentations, etc.)</a:t>
          </a:r>
        </a:p>
      </dgm:t>
    </dgm:pt>
    <dgm:pt modelId="{8AA35BFB-6B17-4951-A5C7-4560E5079FA0}" type="parTrans" cxnId="{A87344D6-BA0E-46A8-A612-C304C9FD3C6D}">
      <dgm:prSet/>
      <dgm:spPr/>
      <dgm:t>
        <a:bodyPr/>
        <a:lstStyle/>
        <a:p>
          <a:endParaRPr lang="en-US"/>
        </a:p>
      </dgm:t>
    </dgm:pt>
    <dgm:pt modelId="{CCBF1F5B-B3FD-4399-9208-045A72716090}" type="sibTrans" cxnId="{A87344D6-BA0E-46A8-A612-C304C9FD3C6D}">
      <dgm:prSet/>
      <dgm:spPr/>
      <dgm:t>
        <a:bodyPr/>
        <a:lstStyle/>
        <a:p>
          <a:endParaRPr lang="en-US"/>
        </a:p>
      </dgm:t>
    </dgm:pt>
    <dgm:pt modelId="{B67F5AFC-298D-4A16-9EFD-8C6C4A25802C}">
      <dgm:prSet phldrT="[Text]"/>
      <dgm:spPr/>
      <dgm:t>
        <a:bodyPr/>
        <a:lstStyle/>
        <a:p>
          <a:r>
            <a:rPr lang="en-US" dirty="0"/>
            <a:t>Training specific to position or job</a:t>
          </a:r>
        </a:p>
      </dgm:t>
    </dgm:pt>
    <dgm:pt modelId="{8A4784B5-BB39-433B-96D9-E8BEB408120C}" type="parTrans" cxnId="{532B3611-986B-4F01-B62A-8338E92EFF2A}">
      <dgm:prSet/>
      <dgm:spPr/>
      <dgm:t>
        <a:bodyPr/>
        <a:lstStyle/>
        <a:p>
          <a:endParaRPr lang="en-US"/>
        </a:p>
      </dgm:t>
    </dgm:pt>
    <dgm:pt modelId="{86D0FC3F-63CA-4417-A9F7-6DAF53182159}" type="sibTrans" cxnId="{532B3611-986B-4F01-B62A-8338E92EFF2A}">
      <dgm:prSet/>
      <dgm:spPr/>
      <dgm:t>
        <a:bodyPr/>
        <a:lstStyle/>
        <a:p>
          <a:endParaRPr lang="en-US"/>
        </a:p>
      </dgm:t>
    </dgm:pt>
    <dgm:pt modelId="{60B5E2E4-01E2-45EB-867B-F57958146590}">
      <dgm:prSet phldrT="[Text]"/>
      <dgm:spPr/>
      <dgm:t>
        <a:bodyPr/>
        <a:lstStyle/>
        <a:p>
          <a:r>
            <a:rPr lang="en-US" dirty="0"/>
            <a:t>Professional development opportunities (events, in-depth trainings, etc.)</a:t>
          </a:r>
        </a:p>
      </dgm:t>
    </dgm:pt>
    <dgm:pt modelId="{1CAD2665-7CA2-405E-840C-D81483765081}" type="parTrans" cxnId="{F2A99EF5-33D8-40CE-B071-7E47A12E683C}">
      <dgm:prSet/>
      <dgm:spPr/>
      <dgm:t>
        <a:bodyPr/>
        <a:lstStyle/>
        <a:p>
          <a:endParaRPr lang="en-US"/>
        </a:p>
      </dgm:t>
    </dgm:pt>
    <dgm:pt modelId="{E0E1D5D1-111C-40B5-BD36-3DB14F2EE758}" type="sibTrans" cxnId="{F2A99EF5-33D8-40CE-B071-7E47A12E683C}">
      <dgm:prSet/>
      <dgm:spPr/>
      <dgm:t>
        <a:bodyPr/>
        <a:lstStyle/>
        <a:p>
          <a:endParaRPr lang="en-US"/>
        </a:p>
      </dgm:t>
    </dgm:pt>
    <dgm:pt modelId="{7AA171C9-334D-45B2-A296-86EBABBCE5D4}">
      <dgm:prSet phldrT="[Text]"/>
      <dgm:spPr/>
      <dgm:t>
        <a:bodyPr/>
        <a:lstStyle/>
        <a:p>
          <a:r>
            <a:rPr lang="en-US" dirty="0"/>
            <a:t>Show your gratitude by consistently being friendly, patient, and helpful</a:t>
          </a:r>
        </a:p>
      </dgm:t>
    </dgm:pt>
    <dgm:pt modelId="{56C9EB9C-943B-42BF-94AB-2531A60FF37E}" type="parTrans" cxnId="{01A0D06C-1D6C-4AD5-B726-EE366002F956}">
      <dgm:prSet/>
      <dgm:spPr/>
      <dgm:t>
        <a:bodyPr/>
        <a:lstStyle/>
        <a:p>
          <a:endParaRPr lang="en-US"/>
        </a:p>
      </dgm:t>
    </dgm:pt>
    <dgm:pt modelId="{150F2A13-390F-474B-81CE-8B398221DBCB}" type="sibTrans" cxnId="{01A0D06C-1D6C-4AD5-B726-EE366002F956}">
      <dgm:prSet/>
      <dgm:spPr/>
      <dgm:t>
        <a:bodyPr/>
        <a:lstStyle/>
        <a:p>
          <a:endParaRPr lang="en-US"/>
        </a:p>
      </dgm:t>
    </dgm:pt>
    <dgm:pt modelId="{2832CF70-B44E-459F-BEA4-1C299DD57405}">
      <dgm:prSet phldrT="[Text]"/>
      <dgm:spPr/>
      <dgm:t>
        <a:bodyPr/>
        <a:lstStyle/>
        <a:p>
          <a:r>
            <a:rPr lang="en-US" dirty="0"/>
            <a:t>Get feedback</a:t>
          </a:r>
        </a:p>
      </dgm:t>
    </dgm:pt>
    <dgm:pt modelId="{2BAF7610-C92D-4E16-BDA8-20DECDA263BB}" type="parTrans" cxnId="{C09D68D8-9E0B-4F06-95E1-B92A6D03E6C8}">
      <dgm:prSet/>
      <dgm:spPr/>
      <dgm:t>
        <a:bodyPr/>
        <a:lstStyle/>
        <a:p>
          <a:endParaRPr lang="en-US"/>
        </a:p>
      </dgm:t>
    </dgm:pt>
    <dgm:pt modelId="{B75DC7D0-383C-4170-8AE8-BF36AFC91890}" type="sibTrans" cxnId="{C09D68D8-9E0B-4F06-95E1-B92A6D03E6C8}">
      <dgm:prSet/>
      <dgm:spPr/>
      <dgm:t>
        <a:bodyPr/>
        <a:lstStyle/>
        <a:p>
          <a:endParaRPr lang="en-US"/>
        </a:p>
      </dgm:t>
    </dgm:pt>
    <dgm:pt modelId="{026524E2-43B4-490C-9EED-8942D448DBE1}" type="pres">
      <dgm:prSet presAssocID="{AB8EA08D-B7DE-444C-80A2-061F2BF84C28}" presName="Name0" presStyleCnt="0">
        <dgm:presLayoutVars>
          <dgm:chMax/>
          <dgm:chPref val="3"/>
          <dgm:dir/>
          <dgm:animOne val="branch"/>
          <dgm:animLvl val="lvl"/>
        </dgm:presLayoutVars>
      </dgm:prSet>
      <dgm:spPr/>
    </dgm:pt>
    <dgm:pt modelId="{E82DC1AF-27ED-4EE2-93A2-655A980F19D6}" type="pres">
      <dgm:prSet presAssocID="{EB74515E-C621-4999-B200-8E4E1E253B61}" presName="composite" presStyleCnt="0"/>
      <dgm:spPr/>
    </dgm:pt>
    <dgm:pt modelId="{5A3534C7-59EA-46D6-907F-CA664E481F63}" type="pres">
      <dgm:prSet presAssocID="{EB74515E-C621-4999-B200-8E4E1E253B61}" presName="FirstChild" presStyleLbl="revTx" presStyleIdx="0" presStyleCnt="6">
        <dgm:presLayoutVars>
          <dgm:chMax val="0"/>
          <dgm:chPref val="0"/>
          <dgm:bulletEnabled val="1"/>
        </dgm:presLayoutVars>
      </dgm:prSet>
      <dgm:spPr/>
    </dgm:pt>
    <dgm:pt modelId="{0678AC01-5B60-4064-8312-6F4B0BD45955}" type="pres">
      <dgm:prSet presAssocID="{EB74515E-C621-4999-B200-8E4E1E253B61}" presName="Parent" presStyleLbl="alignNode1" presStyleIdx="0" presStyleCnt="3">
        <dgm:presLayoutVars>
          <dgm:chMax val="3"/>
          <dgm:chPref val="3"/>
          <dgm:bulletEnabled val="1"/>
        </dgm:presLayoutVars>
      </dgm:prSet>
      <dgm:spPr/>
    </dgm:pt>
    <dgm:pt modelId="{559A7B12-586D-4F58-BA3B-A82AFC8EC6E2}" type="pres">
      <dgm:prSet presAssocID="{EB74515E-C621-4999-B200-8E4E1E253B61}" presName="Accent" presStyleLbl="parChTrans1D1" presStyleIdx="0" presStyleCnt="3"/>
      <dgm:spPr/>
    </dgm:pt>
    <dgm:pt modelId="{D5DAC65A-D0B7-46DA-9C96-D6224D5B703A}" type="pres">
      <dgm:prSet presAssocID="{EB74515E-C621-4999-B200-8E4E1E253B61}" presName="Child" presStyleLbl="revTx" presStyleIdx="1" presStyleCnt="6">
        <dgm:presLayoutVars>
          <dgm:chMax val="0"/>
          <dgm:chPref val="0"/>
          <dgm:bulletEnabled val="1"/>
        </dgm:presLayoutVars>
      </dgm:prSet>
      <dgm:spPr/>
    </dgm:pt>
    <dgm:pt modelId="{6521CA63-6F78-4FC8-A609-F4F6B3CE0A34}" type="pres">
      <dgm:prSet presAssocID="{054BEA71-BAB3-45B6-87D0-F9AE530CCF95}" presName="sibTrans" presStyleCnt="0"/>
      <dgm:spPr/>
    </dgm:pt>
    <dgm:pt modelId="{DFFEA6F5-FA32-4A40-A789-6212ECFD0094}" type="pres">
      <dgm:prSet presAssocID="{B4133067-9743-4700-BC8E-933691799101}" presName="composite" presStyleCnt="0"/>
      <dgm:spPr/>
    </dgm:pt>
    <dgm:pt modelId="{2DD0DBB7-C0AE-4FB5-841C-8BA12E3E09A5}" type="pres">
      <dgm:prSet presAssocID="{B4133067-9743-4700-BC8E-933691799101}" presName="FirstChild" presStyleLbl="revTx" presStyleIdx="2" presStyleCnt="6">
        <dgm:presLayoutVars>
          <dgm:chMax val="0"/>
          <dgm:chPref val="0"/>
          <dgm:bulletEnabled val="1"/>
        </dgm:presLayoutVars>
      </dgm:prSet>
      <dgm:spPr/>
    </dgm:pt>
    <dgm:pt modelId="{E396B303-B2E5-42C4-BADB-1B2549DDEC77}" type="pres">
      <dgm:prSet presAssocID="{B4133067-9743-4700-BC8E-933691799101}" presName="Parent" presStyleLbl="alignNode1" presStyleIdx="1" presStyleCnt="3">
        <dgm:presLayoutVars>
          <dgm:chMax val="3"/>
          <dgm:chPref val="3"/>
          <dgm:bulletEnabled val="1"/>
        </dgm:presLayoutVars>
      </dgm:prSet>
      <dgm:spPr/>
    </dgm:pt>
    <dgm:pt modelId="{14746D06-B473-4F38-B3C5-25CC4E634305}" type="pres">
      <dgm:prSet presAssocID="{B4133067-9743-4700-BC8E-933691799101}" presName="Accent" presStyleLbl="parChTrans1D1" presStyleIdx="1" presStyleCnt="3"/>
      <dgm:spPr/>
    </dgm:pt>
    <dgm:pt modelId="{31350BBA-F753-457F-ABD8-9C32F2219001}" type="pres">
      <dgm:prSet presAssocID="{B4133067-9743-4700-BC8E-933691799101}" presName="Child" presStyleLbl="revTx" presStyleIdx="3" presStyleCnt="6">
        <dgm:presLayoutVars>
          <dgm:chMax val="0"/>
          <dgm:chPref val="0"/>
          <dgm:bulletEnabled val="1"/>
        </dgm:presLayoutVars>
      </dgm:prSet>
      <dgm:spPr/>
    </dgm:pt>
    <dgm:pt modelId="{BAE46CE6-7626-4C8D-8AC5-BD603FC937BB}" type="pres">
      <dgm:prSet presAssocID="{921E237B-3E23-4EFE-8362-72492A33818D}" presName="sibTrans" presStyleCnt="0"/>
      <dgm:spPr/>
    </dgm:pt>
    <dgm:pt modelId="{4A8260A7-C6F5-4AE9-A3B5-010FD71C749F}" type="pres">
      <dgm:prSet presAssocID="{BF8D2441-2D77-444F-A833-D01B665BB9E6}" presName="composite" presStyleCnt="0"/>
      <dgm:spPr/>
    </dgm:pt>
    <dgm:pt modelId="{284DE4B6-EA89-4E4D-82C4-28E41E4D097E}" type="pres">
      <dgm:prSet presAssocID="{BF8D2441-2D77-444F-A833-D01B665BB9E6}" presName="FirstChild" presStyleLbl="revTx" presStyleIdx="4" presStyleCnt="6">
        <dgm:presLayoutVars>
          <dgm:chMax val="0"/>
          <dgm:chPref val="0"/>
          <dgm:bulletEnabled val="1"/>
        </dgm:presLayoutVars>
      </dgm:prSet>
      <dgm:spPr/>
    </dgm:pt>
    <dgm:pt modelId="{530FC4CD-C4CB-48B2-9728-40B71F13EAA2}" type="pres">
      <dgm:prSet presAssocID="{BF8D2441-2D77-444F-A833-D01B665BB9E6}" presName="Parent" presStyleLbl="alignNode1" presStyleIdx="2" presStyleCnt="3">
        <dgm:presLayoutVars>
          <dgm:chMax val="3"/>
          <dgm:chPref val="3"/>
          <dgm:bulletEnabled val="1"/>
        </dgm:presLayoutVars>
      </dgm:prSet>
      <dgm:spPr/>
    </dgm:pt>
    <dgm:pt modelId="{68459C48-DFC3-47D0-A8F3-DEF993AE9829}" type="pres">
      <dgm:prSet presAssocID="{BF8D2441-2D77-444F-A833-D01B665BB9E6}" presName="Accent" presStyleLbl="parChTrans1D1" presStyleIdx="2" presStyleCnt="3"/>
      <dgm:spPr/>
    </dgm:pt>
    <dgm:pt modelId="{C667AFB0-0673-4CE9-935B-7E0722A84998}" type="pres">
      <dgm:prSet presAssocID="{BF8D2441-2D77-444F-A833-D01B665BB9E6}" presName="Child" presStyleLbl="revTx" presStyleIdx="5" presStyleCnt="6">
        <dgm:presLayoutVars>
          <dgm:chMax val="0"/>
          <dgm:chPref val="0"/>
          <dgm:bulletEnabled val="1"/>
        </dgm:presLayoutVars>
      </dgm:prSet>
      <dgm:spPr/>
    </dgm:pt>
  </dgm:ptLst>
  <dgm:cxnLst>
    <dgm:cxn modelId="{572A908E-13D5-487C-9E7C-C4279D5679D0}" type="presOf" srcId="{D3AD2136-B598-4D29-B8DD-49B88D5AC572}" destId="{284DE4B6-EA89-4E4D-82C4-28E41E4D097E}" srcOrd="0" destOrd="0" presId="urn:microsoft.com/office/officeart/2011/layout/TabList"/>
    <dgm:cxn modelId="{01A0D06C-1D6C-4AD5-B726-EE366002F956}" srcId="{BF8D2441-2D77-444F-A833-D01B665BB9E6}" destId="{7AA171C9-334D-45B2-A296-86EBABBCE5D4}" srcOrd="2" destOrd="0" parTransId="{56C9EB9C-943B-42BF-94AB-2531A60FF37E}" sibTransId="{150F2A13-390F-474B-81CE-8B398221DBCB}"/>
    <dgm:cxn modelId="{2FD4D60B-F1BA-4AA5-94E2-B787AECEA3B4}" type="presOf" srcId="{22804CC0-0954-441D-8807-3852F0428526}" destId="{5A3534C7-59EA-46D6-907F-CA664E481F63}" srcOrd="0" destOrd="0" presId="urn:microsoft.com/office/officeart/2011/layout/TabList"/>
    <dgm:cxn modelId="{54F4E3C3-245A-419B-A3CB-E225867C198C}" type="presOf" srcId="{F971B2B7-953C-41F1-A108-B46C76EA511D}" destId="{D5DAC65A-D0B7-46DA-9C96-D6224D5B703A}" srcOrd="0" destOrd="1" presId="urn:microsoft.com/office/officeart/2011/layout/TabList"/>
    <dgm:cxn modelId="{76CFE326-7D69-40D1-B448-02F73921B078}" srcId="{AB8EA08D-B7DE-444C-80A2-061F2BF84C28}" destId="{B4133067-9743-4700-BC8E-933691799101}" srcOrd="1" destOrd="0" parTransId="{04901492-E4FF-4F78-82F1-3018FC9BF2EE}" sibTransId="{921E237B-3E23-4EFE-8362-72492A33818D}"/>
    <dgm:cxn modelId="{8D9CC1F8-7DD9-4F65-8A07-64BA963441C3}" srcId="{B4133067-9743-4700-BC8E-933691799101}" destId="{BB301E57-C16A-4455-B178-8AA21BB0BFCC}" srcOrd="0" destOrd="0" parTransId="{727174EF-2B3E-4FCB-86FF-BB5EA3C8E98D}" sibTransId="{8C0E8DD2-0E52-4321-9315-AB3D43D922BB}"/>
    <dgm:cxn modelId="{27B715CB-E4E5-43C8-BD0D-AC5AAC29603C}" type="presOf" srcId="{EB74515E-C621-4999-B200-8E4E1E253B61}" destId="{0678AC01-5B60-4064-8312-6F4B0BD45955}" srcOrd="0" destOrd="0" presId="urn:microsoft.com/office/officeart/2011/layout/TabList"/>
    <dgm:cxn modelId="{D50BCB80-B4F4-4C56-A62C-68FD33E6920D}" srcId="{BF8D2441-2D77-444F-A833-D01B665BB9E6}" destId="{D3AD2136-B598-4D29-B8DD-49B88D5AC572}" srcOrd="0" destOrd="0" parTransId="{722CDE7E-CC64-4159-B884-128AD6F494FC}" sibTransId="{6CF8B7D2-948C-42B8-B2F3-FDDEFFC9A0D5}"/>
    <dgm:cxn modelId="{F6B83DB8-B46E-4E20-83E1-C8DB5671184F}" srcId="{EB74515E-C621-4999-B200-8E4E1E253B61}" destId="{875FBFFA-16F9-4E43-9B32-9DC31D05E558}" srcOrd="3" destOrd="0" parTransId="{67F0163A-FD7E-4CFE-9381-AF0D499D5E79}" sibTransId="{6D289C2D-7F18-4890-89D0-A9782E67F5E1}"/>
    <dgm:cxn modelId="{A87344D6-BA0E-46A8-A612-C304C9FD3C6D}" srcId="{EB74515E-C621-4999-B200-8E4E1E253B61}" destId="{D6CBB99C-1BB9-4694-AA59-C9E0C82C6083}" srcOrd="4" destOrd="0" parTransId="{8AA35BFB-6B17-4951-A5C7-4560E5079FA0}" sibTransId="{CCBF1F5B-B3FD-4399-9208-045A72716090}"/>
    <dgm:cxn modelId="{DAFA07F3-225B-449D-A5CC-6AAC72994512}" type="presOf" srcId="{60B5E2E4-01E2-45EB-867B-F57958146590}" destId="{31350BBA-F753-457F-ABD8-9C32F2219001}" srcOrd="0" destOrd="2" presId="urn:microsoft.com/office/officeart/2011/layout/TabList"/>
    <dgm:cxn modelId="{D2D2EF98-296B-4268-9961-ED9F9DB640D3}" type="presOf" srcId="{875FBFFA-16F9-4E43-9B32-9DC31D05E558}" destId="{D5DAC65A-D0B7-46DA-9C96-D6224D5B703A}" srcOrd="0" destOrd="2" presId="urn:microsoft.com/office/officeart/2011/layout/TabList"/>
    <dgm:cxn modelId="{523F95AC-4FB9-4941-A575-0D3DA05400E9}" type="presOf" srcId="{2C21AFB3-728C-4A46-A7A0-723B7BDEBBF6}" destId="{D5DAC65A-D0B7-46DA-9C96-D6224D5B703A}" srcOrd="0" destOrd="0" presId="urn:microsoft.com/office/officeart/2011/layout/TabList"/>
    <dgm:cxn modelId="{800634D7-8C51-4D83-947B-BE1682983609}" type="presOf" srcId="{D6CBB99C-1BB9-4694-AA59-C9E0C82C6083}" destId="{D5DAC65A-D0B7-46DA-9C96-D6224D5B703A}" srcOrd="0" destOrd="3" presId="urn:microsoft.com/office/officeart/2011/layout/TabList"/>
    <dgm:cxn modelId="{C09D68D8-9E0B-4F06-95E1-B92A6D03E6C8}" srcId="{BF8D2441-2D77-444F-A833-D01B665BB9E6}" destId="{2832CF70-B44E-459F-BEA4-1C299DD57405}" srcOrd="3" destOrd="0" parTransId="{2BAF7610-C92D-4E16-BDA8-20DECDA263BB}" sibTransId="{B75DC7D0-383C-4170-8AE8-BF36AFC91890}"/>
    <dgm:cxn modelId="{CEF9427B-460F-474A-BC34-C86623041038}" srcId="{EB74515E-C621-4999-B200-8E4E1E253B61}" destId="{22804CC0-0954-441D-8807-3852F0428526}" srcOrd="0" destOrd="0" parTransId="{B72E5E27-D540-496F-878D-46567FA29FA4}" sibTransId="{14D20F05-7DCF-4E60-91EF-C4439EF19DC9}"/>
    <dgm:cxn modelId="{518AD408-3428-4C5F-B10D-B959DC1D545C}" type="presOf" srcId="{B4133067-9743-4700-BC8E-933691799101}" destId="{E396B303-B2E5-42C4-BADB-1B2549DDEC77}" srcOrd="0" destOrd="0" presId="urn:microsoft.com/office/officeart/2011/layout/TabList"/>
    <dgm:cxn modelId="{69BA5E44-880B-452B-BDDF-07528EBE46FE}" type="presOf" srcId="{7AA171C9-334D-45B2-A296-86EBABBCE5D4}" destId="{C667AFB0-0673-4CE9-935B-7E0722A84998}" srcOrd="0" destOrd="1" presId="urn:microsoft.com/office/officeart/2011/layout/TabList"/>
    <dgm:cxn modelId="{532B3611-986B-4F01-B62A-8338E92EFF2A}" srcId="{B4133067-9743-4700-BC8E-933691799101}" destId="{B67F5AFC-298D-4A16-9EFD-8C6C4A25802C}" srcOrd="2" destOrd="0" parTransId="{8A4784B5-BB39-433B-96D9-E8BEB408120C}" sibTransId="{86D0FC3F-63CA-4417-A9F7-6DAF53182159}"/>
    <dgm:cxn modelId="{D953D10F-21E8-4EC4-B333-BC8395B95D25}" type="presOf" srcId="{2832CF70-B44E-459F-BEA4-1C299DD57405}" destId="{C667AFB0-0673-4CE9-935B-7E0722A84998}" srcOrd="0" destOrd="2" presId="urn:microsoft.com/office/officeart/2011/layout/TabList"/>
    <dgm:cxn modelId="{DF0F6BD3-4918-4313-8AF8-4049BDE917F3}" type="presOf" srcId="{B67F5AFC-298D-4A16-9EFD-8C6C4A25802C}" destId="{31350BBA-F753-457F-ABD8-9C32F2219001}" srcOrd="0" destOrd="1" presId="urn:microsoft.com/office/officeart/2011/layout/TabList"/>
    <dgm:cxn modelId="{164E1E13-9D27-4753-899E-18B6CA35FD77}" srcId="{BF8D2441-2D77-444F-A833-D01B665BB9E6}" destId="{4970C589-6CBE-40DE-B230-D69874398556}" srcOrd="1" destOrd="0" parTransId="{2675CA8E-2CF0-46E8-884A-8FD5F64D4E2D}" sibTransId="{3FD2F2BA-DC6D-4A87-BD10-23990236B4C9}"/>
    <dgm:cxn modelId="{AD07245C-12F9-446C-866B-B4B709C52530}" type="presOf" srcId="{AB8EA08D-B7DE-444C-80A2-061F2BF84C28}" destId="{026524E2-43B4-490C-9EED-8942D448DBE1}" srcOrd="0" destOrd="0" presId="urn:microsoft.com/office/officeart/2011/layout/TabList"/>
    <dgm:cxn modelId="{82770A67-1070-47B9-A95C-02062E36EFB3}" type="presOf" srcId="{052A01C1-1D4A-4726-9F86-C94A2E7BEC4F}" destId="{31350BBA-F753-457F-ABD8-9C32F2219001}" srcOrd="0" destOrd="0" presId="urn:microsoft.com/office/officeart/2011/layout/TabList"/>
    <dgm:cxn modelId="{5381707A-7D73-4DEB-A3C1-789E4404D2E5}" type="presOf" srcId="{BF8D2441-2D77-444F-A833-D01B665BB9E6}" destId="{530FC4CD-C4CB-48B2-9728-40B71F13EAA2}" srcOrd="0" destOrd="0" presId="urn:microsoft.com/office/officeart/2011/layout/TabList"/>
    <dgm:cxn modelId="{0D98937D-EE92-4A20-9EB4-72340095F407}" srcId="{EB74515E-C621-4999-B200-8E4E1E253B61}" destId="{F971B2B7-953C-41F1-A108-B46C76EA511D}" srcOrd="2" destOrd="0" parTransId="{54A50CC8-F479-404F-9630-F2256732997C}" sibTransId="{5A959C34-BAB3-4D19-BEEE-1023F2E0F145}"/>
    <dgm:cxn modelId="{CB72238E-B59C-4816-8BA9-B743CEE30BCF}" type="presOf" srcId="{4970C589-6CBE-40DE-B230-D69874398556}" destId="{C667AFB0-0673-4CE9-935B-7E0722A84998}" srcOrd="0" destOrd="0" presId="urn:microsoft.com/office/officeart/2011/layout/TabList"/>
    <dgm:cxn modelId="{81A29448-9E04-48BA-8027-BDC5CD7EFDFC}" type="presOf" srcId="{BB301E57-C16A-4455-B178-8AA21BB0BFCC}" destId="{2DD0DBB7-C0AE-4FB5-841C-8BA12E3E09A5}" srcOrd="0" destOrd="0" presId="urn:microsoft.com/office/officeart/2011/layout/TabList"/>
    <dgm:cxn modelId="{C6F5FFEE-2841-41D1-88C5-D2B9C7CB80DA}" srcId="{AB8EA08D-B7DE-444C-80A2-061F2BF84C28}" destId="{EB74515E-C621-4999-B200-8E4E1E253B61}" srcOrd="0" destOrd="0" parTransId="{0111823A-B7D6-4DB9-ABCF-09E79947B0D1}" sibTransId="{054BEA71-BAB3-45B6-87D0-F9AE530CCF95}"/>
    <dgm:cxn modelId="{C768506A-0273-4CD3-9044-50AEC348D6F0}" srcId="{AB8EA08D-B7DE-444C-80A2-061F2BF84C28}" destId="{BF8D2441-2D77-444F-A833-D01B665BB9E6}" srcOrd="2" destOrd="0" parTransId="{F3A514D3-4043-4B29-A389-B93BC3833FA9}" sibTransId="{0F913306-5B3C-4D21-8C3B-8437EB04C4BF}"/>
    <dgm:cxn modelId="{A09E698D-47E1-468E-BAAE-111706355847}" srcId="{B4133067-9743-4700-BC8E-933691799101}" destId="{052A01C1-1D4A-4726-9F86-C94A2E7BEC4F}" srcOrd="1" destOrd="0" parTransId="{768F5FBC-4F35-432C-9109-AD4980EC59EA}" sibTransId="{B1860E95-F03C-4D0E-995B-1697ADE62E30}"/>
    <dgm:cxn modelId="{F2A99EF5-33D8-40CE-B071-7E47A12E683C}" srcId="{B4133067-9743-4700-BC8E-933691799101}" destId="{60B5E2E4-01E2-45EB-867B-F57958146590}" srcOrd="3" destOrd="0" parTransId="{1CAD2665-7CA2-405E-840C-D81483765081}" sibTransId="{E0E1D5D1-111C-40B5-BD36-3DB14F2EE758}"/>
    <dgm:cxn modelId="{F3D99CC9-15EC-4CD3-ADF4-A14B4D32529A}" srcId="{EB74515E-C621-4999-B200-8E4E1E253B61}" destId="{2C21AFB3-728C-4A46-A7A0-723B7BDEBBF6}" srcOrd="1" destOrd="0" parTransId="{74050FF4-F416-447E-8A0B-5510C1413F63}" sibTransId="{2A6886AA-9F20-49C2-999B-7D3122135647}"/>
    <dgm:cxn modelId="{E044062F-5670-4242-BA17-292597308190}" type="presParOf" srcId="{026524E2-43B4-490C-9EED-8942D448DBE1}" destId="{E82DC1AF-27ED-4EE2-93A2-655A980F19D6}" srcOrd="0" destOrd="0" presId="urn:microsoft.com/office/officeart/2011/layout/TabList"/>
    <dgm:cxn modelId="{08C058D3-9A27-4D2B-A315-82FF1A95CEFD}" type="presParOf" srcId="{E82DC1AF-27ED-4EE2-93A2-655A980F19D6}" destId="{5A3534C7-59EA-46D6-907F-CA664E481F63}" srcOrd="0" destOrd="0" presId="urn:microsoft.com/office/officeart/2011/layout/TabList"/>
    <dgm:cxn modelId="{068ECB6F-7255-4D03-9779-D12E00D7A38C}" type="presParOf" srcId="{E82DC1AF-27ED-4EE2-93A2-655A980F19D6}" destId="{0678AC01-5B60-4064-8312-6F4B0BD45955}" srcOrd="1" destOrd="0" presId="urn:microsoft.com/office/officeart/2011/layout/TabList"/>
    <dgm:cxn modelId="{C183F7ED-1C32-4A6B-8C1F-C1ED1B8558FA}" type="presParOf" srcId="{E82DC1AF-27ED-4EE2-93A2-655A980F19D6}" destId="{559A7B12-586D-4F58-BA3B-A82AFC8EC6E2}" srcOrd="2" destOrd="0" presId="urn:microsoft.com/office/officeart/2011/layout/TabList"/>
    <dgm:cxn modelId="{7A8D023C-C922-4B20-B0E8-A9A08855DBD6}" type="presParOf" srcId="{026524E2-43B4-490C-9EED-8942D448DBE1}" destId="{D5DAC65A-D0B7-46DA-9C96-D6224D5B703A}" srcOrd="1" destOrd="0" presId="urn:microsoft.com/office/officeart/2011/layout/TabList"/>
    <dgm:cxn modelId="{5069C5F7-9B8E-411D-931C-CF818AAF47A6}" type="presParOf" srcId="{026524E2-43B4-490C-9EED-8942D448DBE1}" destId="{6521CA63-6F78-4FC8-A609-F4F6B3CE0A34}" srcOrd="2" destOrd="0" presId="urn:microsoft.com/office/officeart/2011/layout/TabList"/>
    <dgm:cxn modelId="{8EB6DB13-F8A3-4E2D-A3B3-131E035DC956}" type="presParOf" srcId="{026524E2-43B4-490C-9EED-8942D448DBE1}" destId="{DFFEA6F5-FA32-4A40-A789-6212ECFD0094}" srcOrd="3" destOrd="0" presId="urn:microsoft.com/office/officeart/2011/layout/TabList"/>
    <dgm:cxn modelId="{566FDE65-0D10-4A10-9561-913B4109A66F}" type="presParOf" srcId="{DFFEA6F5-FA32-4A40-A789-6212ECFD0094}" destId="{2DD0DBB7-C0AE-4FB5-841C-8BA12E3E09A5}" srcOrd="0" destOrd="0" presId="urn:microsoft.com/office/officeart/2011/layout/TabList"/>
    <dgm:cxn modelId="{D1E30D6E-3A05-4AB5-A32C-7541EB379132}" type="presParOf" srcId="{DFFEA6F5-FA32-4A40-A789-6212ECFD0094}" destId="{E396B303-B2E5-42C4-BADB-1B2549DDEC77}" srcOrd="1" destOrd="0" presId="urn:microsoft.com/office/officeart/2011/layout/TabList"/>
    <dgm:cxn modelId="{71DB5951-5DE1-4753-921D-DCA4F1832316}" type="presParOf" srcId="{DFFEA6F5-FA32-4A40-A789-6212ECFD0094}" destId="{14746D06-B473-4F38-B3C5-25CC4E634305}" srcOrd="2" destOrd="0" presId="urn:microsoft.com/office/officeart/2011/layout/TabList"/>
    <dgm:cxn modelId="{52E509BA-96DE-4870-BE5A-D88626BD2BF3}" type="presParOf" srcId="{026524E2-43B4-490C-9EED-8942D448DBE1}" destId="{31350BBA-F753-457F-ABD8-9C32F2219001}" srcOrd="4" destOrd="0" presId="urn:microsoft.com/office/officeart/2011/layout/TabList"/>
    <dgm:cxn modelId="{345C0A8C-605E-4836-8593-2A202CA94253}" type="presParOf" srcId="{026524E2-43B4-490C-9EED-8942D448DBE1}" destId="{BAE46CE6-7626-4C8D-8AC5-BD603FC937BB}" srcOrd="5" destOrd="0" presId="urn:microsoft.com/office/officeart/2011/layout/TabList"/>
    <dgm:cxn modelId="{0039A135-517A-4309-88A9-72A5DF88E12F}" type="presParOf" srcId="{026524E2-43B4-490C-9EED-8942D448DBE1}" destId="{4A8260A7-C6F5-4AE9-A3B5-010FD71C749F}" srcOrd="6" destOrd="0" presId="urn:microsoft.com/office/officeart/2011/layout/TabList"/>
    <dgm:cxn modelId="{5C02EFB7-86BA-483A-8142-AD1E9A73AB4E}" type="presParOf" srcId="{4A8260A7-C6F5-4AE9-A3B5-010FD71C749F}" destId="{284DE4B6-EA89-4E4D-82C4-28E41E4D097E}" srcOrd="0" destOrd="0" presId="urn:microsoft.com/office/officeart/2011/layout/TabList"/>
    <dgm:cxn modelId="{C6C5864E-F4A5-49C9-AFD3-0DD6E382BB8D}" type="presParOf" srcId="{4A8260A7-C6F5-4AE9-A3B5-010FD71C749F}" destId="{530FC4CD-C4CB-48B2-9728-40B71F13EAA2}" srcOrd="1" destOrd="0" presId="urn:microsoft.com/office/officeart/2011/layout/TabList"/>
    <dgm:cxn modelId="{079E7912-B476-4C53-BF9C-DD4172EA77AC}" type="presParOf" srcId="{4A8260A7-C6F5-4AE9-A3B5-010FD71C749F}" destId="{68459C48-DFC3-47D0-A8F3-DEF993AE9829}" srcOrd="2" destOrd="0" presId="urn:microsoft.com/office/officeart/2011/layout/TabList"/>
    <dgm:cxn modelId="{6459C02D-1930-4EF8-B0F8-840A076877C5}" type="presParOf" srcId="{026524E2-43B4-490C-9EED-8942D448DBE1}" destId="{C667AFB0-0673-4CE9-935B-7E0722A8499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A4FA9-C48F-48A0-8466-E24C8C1F1B1A}">
      <dsp:nvSpPr>
        <dsp:cNvPr id="0" name=""/>
        <dsp:cNvSpPr/>
      </dsp:nvSpPr>
      <dsp:spPr>
        <a:xfrm rot="10800000">
          <a:off x="1709508" y="1018"/>
          <a:ext cx="5716547" cy="1078505"/>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Marketing skills</a:t>
          </a:r>
        </a:p>
      </dsp:txBody>
      <dsp:txXfrm rot="10800000">
        <a:off x="1979134" y="1018"/>
        <a:ext cx="5446921" cy="1078505"/>
      </dsp:txXfrm>
    </dsp:sp>
    <dsp:sp modelId="{7093EFE7-3E23-4CDD-B40E-9580868DE926}">
      <dsp:nvSpPr>
        <dsp:cNvPr id="0" name=""/>
        <dsp:cNvSpPr/>
      </dsp:nvSpPr>
      <dsp:spPr>
        <a:xfrm>
          <a:off x="1170255" y="1018"/>
          <a:ext cx="1078505" cy="10785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EBD82-F4EE-4F50-B5A9-29141920C959}">
      <dsp:nvSpPr>
        <dsp:cNvPr id="0" name=""/>
        <dsp:cNvSpPr/>
      </dsp:nvSpPr>
      <dsp:spPr>
        <a:xfrm rot="10800000">
          <a:off x="1709508" y="1401465"/>
          <a:ext cx="5716547" cy="1078505"/>
        </a:xfrm>
        <a:prstGeom prst="homePlate">
          <a:avLst/>
        </a:prstGeom>
        <a:solidFill>
          <a:schemeClr val="accent4">
            <a:hueOff val="-831052"/>
            <a:satOff val="-3562"/>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People skills</a:t>
          </a:r>
        </a:p>
      </dsp:txBody>
      <dsp:txXfrm rot="10800000">
        <a:off x="1979134" y="1401465"/>
        <a:ext cx="5446921" cy="1078505"/>
      </dsp:txXfrm>
    </dsp:sp>
    <dsp:sp modelId="{40E23314-7A72-4B73-8934-F332D85D1D2E}">
      <dsp:nvSpPr>
        <dsp:cNvPr id="0" name=""/>
        <dsp:cNvSpPr/>
      </dsp:nvSpPr>
      <dsp:spPr>
        <a:xfrm>
          <a:off x="1170255" y="1401465"/>
          <a:ext cx="1078505" cy="10785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B5AA7F-E57E-4673-8EF0-381BBA4E03B5}">
      <dsp:nvSpPr>
        <dsp:cNvPr id="0" name=""/>
        <dsp:cNvSpPr/>
      </dsp:nvSpPr>
      <dsp:spPr>
        <a:xfrm rot="10800000">
          <a:off x="1709508" y="2801913"/>
          <a:ext cx="5716547" cy="1078505"/>
        </a:xfrm>
        <a:prstGeom prst="homePlate">
          <a:avLst/>
        </a:prstGeom>
        <a:solidFill>
          <a:schemeClr val="accent4">
            <a:hueOff val="-1662103"/>
            <a:satOff val="-7124"/>
            <a:lumOff val="9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94310" rIns="362712"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Good planning</a:t>
          </a:r>
        </a:p>
      </dsp:txBody>
      <dsp:txXfrm rot="10800000">
        <a:off x="1979134" y="2801913"/>
        <a:ext cx="5446921" cy="1078505"/>
      </dsp:txXfrm>
    </dsp:sp>
    <dsp:sp modelId="{3629AA54-5A0D-4869-AA25-BCC7E5A9DA92}">
      <dsp:nvSpPr>
        <dsp:cNvPr id="0" name=""/>
        <dsp:cNvSpPr/>
      </dsp:nvSpPr>
      <dsp:spPr>
        <a:xfrm>
          <a:off x="1170255" y="2801913"/>
          <a:ext cx="1078505" cy="10785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31813-8124-420C-95D3-6155EC5ED9DF}">
      <dsp:nvSpPr>
        <dsp:cNvPr id="0" name=""/>
        <dsp:cNvSpPr/>
      </dsp:nvSpPr>
      <dsp:spPr>
        <a:xfrm>
          <a:off x="0" y="0"/>
          <a:ext cx="3881437" cy="388143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E72C9-1243-4C51-A2F1-5B7CC173CC6C}">
      <dsp:nvSpPr>
        <dsp:cNvPr id="0" name=""/>
        <dsp:cNvSpPr/>
      </dsp:nvSpPr>
      <dsp:spPr>
        <a:xfrm>
          <a:off x="1940718" y="0"/>
          <a:ext cx="6655593" cy="388143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RECRUIT</a:t>
          </a:r>
        </a:p>
      </dsp:txBody>
      <dsp:txXfrm>
        <a:off x="1940718" y="0"/>
        <a:ext cx="3327796" cy="1164433"/>
      </dsp:txXfrm>
    </dsp:sp>
    <dsp:sp modelId="{4A301DA7-769E-42E5-8947-3F3D3BB86AA3}">
      <dsp:nvSpPr>
        <dsp:cNvPr id="0" name=""/>
        <dsp:cNvSpPr/>
      </dsp:nvSpPr>
      <dsp:spPr>
        <a:xfrm>
          <a:off x="679252" y="1164433"/>
          <a:ext cx="2522931" cy="252293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AE3AF-E43F-471B-8567-847ACB1E87A1}">
      <dsp:nvSpPr>
        <dsp:cNvPr id="0" name=""/>
        <dsp:cNvSpPr/>
      </dsp:nvSpPr>
      <dsp:spPr>
        <a:xfrm>
          <a:off x="1940718" y="1164433"/>
          <a:ext cx="6655593" cy="252293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TRAIN</a:t>
          </a:r>
        </a:p>
      </dsp:txBody>
      <dsp:txXfrm>
        <a:off x="1940718" y="1164433"/>
        <a:ext cx="3327796" cy="1164429"/>
      </dsp:txXfrm>
    </dsp:sp>
    <dsp:sp modelId="{0143A573-BB03-498E-84B5-06B268DDE536}">
      <dsp:nvSpPr>
        <dsp:cNvPr id="0" name=""/>
        <dsp:cNvSpPr/>
      </dsp:nvSpPr>
      <dsp:spPr>
        <a:xfrm>
          <a:off x="1358503" y="2328863"/>
          <a:ext cx="1164429" cy="116442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5099-4428-4E2C-8A44-3396C48C409B}">
      <dsp:nvSpPr>
        <dsp:cNvPr id="0" name=""/>
        <dsp:cNvSpPr/>
      </dsp:nvSpPr>
      <dsp:spPr>
        <a:xfrm>
          <a:off x="1940718" y="2328863"/>
          <a:ext cx="6655593" cy="116442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MAINTAIN</a:t>
          </a:r>
        </a:p>
      </dsp:txBody>
      <dsp:txXfrm>
        <a:off x="1940718" y="2328863"/>
        <a:ext cx="3327796" cy="1164429"/>
      </dsp:txXfrm>
    </dsp:sp>
    <dsp:sp modelId="{5AF83889-87FB-4414-AB97-E63776BDE1D2}">
      <dsp:nvSpPr>
        <dsp:cNvPr id="0" name=""/>
        <dsp:cNvSpPr/>
      </dsp:nvSpPr>
      <dsp:spPr>
        <a:xfrm>
          <a:off x="5268515" y="0"/>
          <a:ext cx="3327796" cy="116443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Position Description</a:t>
          </a:r>
        </a:p>
        <a:p>
          <a:pPr marL="228600" lvl="1" indent="-228600" algn="l" defTabSz="1111250">
            <a:lnSpc>
              <a:spcPct val="90000"/>
            </a:lnSpc>
            <a:spcBef>
              <a:spcPct val="0"/>
            </a:spcBef>
            <a:spcAft>
              <a:spcPct val="15000"/>
            </a:spcAft>
            <a:buChar char="•"/>
          </a:pPr>
          <a:r>
            <a:rPr lang="en-US" sz="2500" kern="1200" dirty="0"/>
            <a:t>Application</a:t>
          </a:r>
        </a:p>
      </dsp:txBody>
      <dsp:txXfrm>
        <a:off x="5268515" y="0"/>
        <a:ext cx="3327796" cy="1164433"/>
      </dsp:txXfrm>
    </dsp:sp>
    <dsp:sp modelId="{D79F68FA-6898-4D9D-A310-2B29F22510E8}">
      <dsp:nvSpPr>
        <dsp:cNvPr id="0" name=""/>
        <dsp:cNvSpPr/>
      </dsp:nvSpPr>
      <dsp:spPr>
        <a:xfrm>
          <a:off x="5268515" y="1164433"/>
          <a:ext cx="3327796" cy="116442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Agency Orientation</a:t>
          </a:r>
        </a:p>
        <a:p>
          <a:pPr marL="228600" lvl="1" indent="-228600" algn="l" defTabSz="1111250">
            <a:lnSpc>
              <a:spcPct val="90000"/>
            </a:lnSpc>
            <a:spcBef>
              <a:spcPct val="0"/>
            </a:spcBef>
            <a:spcAft>
              <a:spcPct val="15000"/>
            </a:spcAft>
            <a:buChar char="•"/>
          </a:pPr>
          <a:r>
            <a:rPr lang="en-US" sz="2500" kern="1200" dirty="0"/>
            <a:t>Job Training</a:t>
          </a:r>
        </a:p>
      </dsp:txBody>
      <dsp:txXfrm>
        <a:off x="5268515" y="1164433"/>
        <a:ext cx="3327796" cy="1164429"/>
      </dsp:txXfrm>
    </dsp:sp>
    <dsp:sp modelId="{27C92D14-93F4-4841-A2F3-78D0F8C73734}">
      <dsp:nvSpPr>
        <dsp:cNvPr id="0" name=""/>
        <dsp:cNvSpPr/>
      </dsp:nvSpPr>
      <dsp:spPr>
        <a:xfrm>
          <a:off x="5268515" y="2328863"/>
          <a:ext cx="3327796" cy="116442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Regular check-ins</a:t>
          </a:r>
        </a:p>
        <a:p>
          <a:pPr marL="228600" lvl="1" indent="-228600" algn="l" defTabSz="1111250">
            <a:lnSpc>
              <a:spcPct val="90000"/>
            </a:lnSpc>
            <a:spcBef>
              <a:spcPct val="0"/>
            </a:spcBef>
            <a:spcAft>
              <a:spcPct val="15000"/>
            </a:spcAft>
            <a:buChar char="•"/>
          </a:pPr>
          <a:r>
            <a:rPr lang="en-US" sz="2500" kern="1200" dirty="0"/>
            <a:t>Gratitude</a:t>
          </a:r>
        </a:p>
      </dsp:txBody>
      <dsp:txXfrm>
        <a:off x="5268515" y="2328863"/>
        <a:ext cx="3327796" cy="1164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59C48-DFC3-47D0-A8F3-DEF993AE9829}">
      <dsp:nvSpPr>
        <dsp:cNvPr id="0" name=""/>
        <dsp:cNvSpPr/>
      </dsp:nvSpPr>
      <dsp:spPr>
        <a:xfrm>
          <a:off x="0" y="3485822"/>
          <a:ext cx="8596312" cy="0"/>
        </a:xfrm>
        <a:prstGeom prst="line">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46D06-B473-4F38-B3C5-25CC4E634305}">
      <dsp:nvSpPr>
        <dsp:cNvPr id="0" name=""/>
        <dsp:cNvSpPr/>
      </dsp:nvSpPr>
      <dsp:spPr>
        <a:xfrm>
          <a:off x="0" y="1988606"/>
          <a:ext cx="8596312" cy="0"/>
        </a:xfrm>
        <a:prstGeom prst="line">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A7B12-586D-4F58-BA3B-A82AFC8EC6E2}">
      <dsp:nvSpPr>
        <dsp:cNvPr id="0" name=""/>
        <dsp:cNvSpPr/>
      </dsp:nvSpPr>
      <dsp:spPr>
        <a:xfrm>
          <a:off x="0" y="491390"/>
          <a:ext cx="8596312" cy="0"/>
        </a:xfrm>
        <a:prstGeom prst="line">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534C7-59EA-46D6-907F-CA664E481F63}">
      <dsp:nvSpPr>
        <dsp:cNvPr id="0" name=""/>
        <dsp:cNvSpPr/>
      </dsp:nvSpPr>
      <dsp:spPr>
        <a:xfrm>
          <a:off x="2235041" y="547"/>
          <a:ext cx="6361270" cy="49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This can be the most time-consuming step</a:t>
          </a:r>
        </a:p>
      </dsp:txBody>
      <dsp:txXfrm>
        <a:off x="2235041" y="547"/>
        <a:ext cx="6361270" cy="490842"/>
      </dsp:txXfrm>
    </dsp:sp>
    <dsp:sp modelId="{0678AC01-5B60-4064-8312-6F4B0BD45955}">
      <dsp:nvSpPr>
        <dsp:cNvPr id="0" name=""/>
        <dsp:cNvSpPr/>
      </dsp:nvSpPr>
      <dsp:spPr>
        <a:xfrm>
          <a:off x="0" y="547"/>
          <a:ext cx="2235041" cy="490842"/>
        </a:xfrm>
        <a:prstGeom prst="round2SameRect">
          <a:avLst>
            <a:gd name="adj1" fmla="val 16670"/>
            <a:gd name="adj2" fmla="val 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RECRUIT</a:t>
          </a:r>
        </a:p>
      </dsp:txBody>
      <dsp:txXfrm>
        <a:off x="23965" y="24512"/>
        <a:ext cx="2187111" cy="466877"/>
      </dsp:txXfrm>
    </dsp:sp>
    <dsp:sp modelId="{D5DAC65A-D0B7-46DA-9C96-D6224D5B703A}">
      <dsp:nvSpPr>
        <dsp:cNvPr id="0" name=""/>
        <dsp:cNvSpPr/>
      </dsp:nvSpPr>
      <dsp:spPr>
        <a:xfrm>
          <a:off x="0" y="491390"/>
          <a:ext cx="8596312" cy="98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Development of Position Description(s)</a:t>
          </a:r>
        </a:p>
        <a:p>
          <a:pPr marL="114300" lvl="1" indent="-114300" algn="l" defTabSz="666750">
            <a:lnSpc>
              <a:spcPct val="90000"/>
            </a:lnSpc>
            <a:spcBef>
              <a:spcPct val="0"/>
            </a:spcBef>
            <a:spcAft>
              <a:spcPct val="15000"/>
            </a:spcAft>
            <a:buChar char="•"/>
          </a:pPr>
          <a:r>
            <a:rPr lang="en-US" sz="1500" kern="1200" dirty="0"/>
            <a:t>Creating/updating Application(s)</a:t>
          </a:r>
        </a:p>
        <a:p>
          <a:pPr marL="114300" lvl="1" indent="-114300" algn="l" defTabSz="666750">
            <a:lnSpc>
              <a:spcPct val="90000"/>
            </a:lnSpc>
            <a:spcBef>
              <a:spcPct val="0"/>
            </a:spcBef>
            <a:spcAft>
              <a:spcPct val="15000"/>
            </a:spcAft>
            <a:buChar char="•"/>
          </a:pPr>
          <a:r>
            <a:rPr lang="en-US" sz="1500" kern="1200" dirty="0"/>
            <a:t>Screening recruits (background checks, etc.) </a:t>
          </a:r>
        </a:p>
        <a:p>
          <a:pPr marL="114300" lvl="1" indent="-114300" algn="l" defTabSz="666750">
            <a:lnSpc>
              <a:spcPct val="90000"/>
            </a:lnSpc>
            <a:spcBef>
              <a:spcPct val="0"/>
            </a:spcBef>
            <a:spcAft>
              <a:spcPct val="15000"/>
            </a:spcAft>
            <a:buChar char="•"/>
          </a:pPr>
          <a:r>
            <a:rPr lang="en-US" sz="1500" kern="1200" dirty="0"/>
            <a:t>Marketing (posting online, press releases, presentations, etc.)</a:t>
          </a:r>
        </a:p>
      </dsp:txBody>
      <dsp:txXfrm>
        <a:off x="0" y="491390"/>
        <a:ext cx="8596312" cy="981831"/>
      </dsp:txXfrm>
    </dsp:sp>
    <dsp:sp modelId="{2DD0DBB7-C0AE-4FB5-841C-8BA12E3E09A5}">
      <dsp:nvSpPr>
        <dsp:cNvPr id="0" name=""/>
        <dsp:cNvSpPr/>
      </dsp:nvSpPr>
      <dsp:spPr>
        <a:xfrm>
          <a:off x="2235041" y="1497764"/>
          <a:ext cx="6361270" cy="49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Training should evolve based on volunteer feedback</a:t>
          </a:r>
        </a:p>
      </dsp:txBody>
      <dsp:txXfrm>
        <a:off x="2235041" y="1497764"/>
        <a:ext cx="6361270" cy="490842"/>
      </dsp:txXfrm>
    </dsp:sp>
    <dsp:sp modelId="{E396B303-B2E5-42C4-BADB-1B2549DDEC77}">
      <dsp:nvSpPr>
        <dsp:cNvPr id="0" name=""/>
        <dsp:cNvSpPr/>
      </dsp:nvSpPr>
      <dsp:spPr>
        <a:xfrm>
          <a:off x="0" y="1497764"/>
          <a:ext cx="2235041" cy="490842"/>
        </a:xfrm>
        <a:prstGeom prst="round2SameRect">
          <a:avLst>
            <a:gd name="adj1" fmla="val 16670"/>
            <a:gd name="adj2" fmla="val 0"/>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TRAIN</a:t>
          </a:r>
        </a:p>
      </dsp:txBody>
      <dsp:txXfrm>
        <a:off x="23965" y="1521729"/>
        <a:ext cx="2187111" cy="466877"/>
      </dsp:txXfrm>
    </dsp:sp>
    <dsp:sp modelId="{31350BBA-F753-457F-ABD8-9C32F2219001}">
      <dsp:nvSpPr>
        <dsp:cNvPr id="0" name=""/>
        <dsp:cNvSpPr/>
      </dsp:nvSpPr>
      <dsp:spPr>
        <a:xfrm>
          <a:off x="0" y="1988606"/>
          <a:ext cx="8596312" cy="98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Agency Orientation (history, overview, general policies)</a:t>
          </a:r>
        </a:p>
        <a:p>
          <a:pPr marL="114300" lvl="1" indent="-114300" algn="l" defTabSz="666750">
            <a:lnSpc>
              <a:spcPct val="90000"/>
            </a:lnSpc>
            <a:spcBef>
              <a:spcPct val="0"/>
            </a:spcBef>
            <a:spcAft>
              <a:spcPct val="15000"/>
            </a:spcAft>
            <a:buChar char="•"/>
          </a:pPr>
          <a:r>
            <a:rPr lang="en-US" sz="1500" kern="1200" dirty="0"/>
            <a:t>Training specific to position or job</a:t>
          </a:r>
        </a:p>
        <a:p>
          <a:pPr marL="114300" lvl="1" indent="-114300" algn="l" defTabSz="666750">
            <a:lnSpc>
              <a:spcPct val="90000"/>
            </a:lnSpc>
            <a:spcBef>
              <a:spcPct val="0"/>
            </a:spcBef>
            <a:spcAft>
              <a:spcPct val="15000"/>
            </a:spcAft>
            <a:buChar char="•"/>
          </a:pPr>
          <a:r>
            <a:rPr lang="en-US" sz="1500" kern="1200" dirty="0"/>
            <a:t>Professional development opportunities (events, in-depth trainings, etc.)</a:t>
          </a:r>
        </a:p>
      </dsp:txBody>
      <dsp:txXfrm>
        <a:off x="0" y="1988606"/>
        <a:ext cx="8596312" cy="981831"/>
      </dsp:txXfrm>
    </dsp:sp>
    <dsp:sp modelId="{284DE4B6-EA89-4E4D-82C4-28E41E4D097E}">
      <dsp:nvSpPr>
        <dsp:cNvPr id="0" name=""/>
        <dsp:cNvSpPr/>
      </dsp:nvSpPr>
      <dsp:spPr>
        <a:xfrm>
          <a:off x="2235041" y="2994980"/>
          <a:ext cx="6361270" cy="49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Communicate, communicate, communicate</a:t>
          </a:r>
        </a:p>
      </dsp:txBody>
      <dsp:txXfrm>
        <a:off x="2235041" y="2994980"/>
        <a:ext cx="6361270" cy="490842"/>
      </dsp:txXfrm>
    </dsp:sp>
    <dsp:sp modelId="{530FC4CD-C4CB-48B2-9728-40B71F13EAA2}">
      <dsp:nvSpPr>
        <dsp:cNvPr id="0" name=""/>
        <dsp:cNvSpPr/>
      </dsp:nvSpPr>
      <dsp:spPr>
        <a:xfrm>
          <a:off x="0" y="2994980"/>
          <a:ext cx="2235041" cy="490842"/>
        </a:xfrm>
        <a:prstGeom prst="round2SameRect">
          <a:avLst>
            <a:gd name="adj1" fmla="val 16670"/>
            <a:gd name="adj2" fmla="val 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MAINTAIN</a:t>
          </a:r>
        </a:p>
      </dsp:txBody>
      <dsp:txXfrm>
        <a:off x="23965" y="3018945"/>
        <a:ext cx="2187111" cy="466877"/>
      </dsp:txXfrm>
    </dsp:sp>
    <dsp:sp modelId="{C667AFB0-0673-4CE9-935B-7E0722A84998}">
      <dsp:nvSpPr>
        <dsp:cNvPr id="0" name=""/>
        <dsp:cNvSpPr/>
      </dsp:nvSpPr>
      <dsp:spPr>
        <a:xfrm>
          <a:off x="0" y="3485822"/>
          <a:ext cx="8596312" cy="98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Check-in with volunteer (What’s working? What’s not? What do you wish training included?)</a:t>
          </a:r>
        </a:p>
        <a:p>
          <a:pPr marL="114300" lvl="1" indent="-114300" algn="l" defTabSz="666750">
            <a:lnSpc>
              <a:spcPct val="90000"/>
            </a:lnSpc>
            <a:spcBef>
              <a:spcPct val="0"/>
            </a:spcBef>
            <a:spcAft>
              <a:spcPct val="15000"/>
            </a:spcAft>
            <a:buChar char="•"/>
          </a:pPr>
          <a:r>
            <a:rPr lang="en-US" sz="1500" kern="1200" dirty="0"/>
            <a:t>Show your gratitude by consistently being friendly, patient, and helpful</a:t>
          </a:r>
        </a:p>
        <a:p>
          <a:pPr marL="114300" lvl="1" indent="-114300" algn="l" defTabSz="666750">
            <a:lnSpc>
              <a:spcPct val="90000"/>
            </a:lnSpc>
            <a:spcBef>
              <a:spcPct val="0"/>
            </a:spcBef>
            <a:spcAft>
              <a:spcPct val="15000"/>
            </a:spcAft>
            <a:buChar char="•"/>
          </a:pPr>
          <a:r>
            <a:rPr lang="en-US" sz="1500" kern="1200" dirty="0"/>
            <a:t>Get feedback</a:t>
          </a:r>
        </a:p>
      </dsp:txBody>
      <dsp:txXfrm>
        <a:off x="0" y="3485822"/>
        <a:ext cx="8596312" cy="98183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72F31-FF8A-4E1A-9B8E-C136FBE782A5}" type="datetimeFigureOut">
              <a:rPr lang="en-US" smtClean="0"/>
              <a:t>10/13/2016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A35AD-2D24-428A-B292-962C90BDC317}" type="slidenum">
              <a:rPr lang="en-US" smtClean="0"/>
              <a:t>‹#›</a:t>
            </a:fld>
            <a:endParaRPr lang="en-US" dirty="0"/>
          </a:p>
        </p:txBody>
      </p:sp>
    </p:spTree>
    <p:extLst>
      <p:ext uri="{BB962C8B-B14F-4D97-AF65-F5344CB8AC3E}">
        <p14:creationId xmlns:p14="http://schemas.microsoft.com/office/powerpoint/2010/main" val="191426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how our volunteer</a:t>
            </a:r>
            <a:r>
              <a:rPr lang="en-US" baseline="0" dirty="0"/>
              <a:t> programs work, and I’m hoping some the information I’m sharing today is helpful to you</a:t>
            </a:r>
          </a:p>
        </p:txBody>
      </p:sp>
      <p:sp>
        <p:nvSpPr>
          <p:cNvPr id="4" name="Slide Number Placeholder 3"/>
          <p:cNvSpPr>
            <a:spLocks noGrp="1"/>
          </p:cNvSpPr>
          <p:nvPr>
            <p:ph type="sldNum" sz="quarter" idx="10"/>
          </p:nvPr>
        </p:nvSpPr>
        <p:spPr/>
        <p:txBody>
          <a:bodyPr/>
          <a:lstStyle/>
          <a:p>
            <a:fld id="{AF7A35AD-2D24-428A-B292-962C90BDC317}" type="slidenum">
              <a:rPr lang="en-US" smtClean="0"/>
              <a:t>1</a:t>
            </a:fld>
            <a:endParaRPr lang="en-US" dirty="0"/>
          </a:p>
        </p:txBody>
      </p:sp>
    </p:spTree>
    <p:extLst>
      <p:ext uri="{BB962C8B-B14F-4D97-AF65-F5344CB8AC3E}">
        <p14:creationId xmlns:p14="http://schemas.microsoft.com/office/powerpoint/2010/main" val="183754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things should be on your calendar; built into the rhythm of your organization.</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10</a:t>
            </a:fld>
            <a:endParaRPr lang="en-US" dirty="0"/>
          </a:p>
        </p:txBody>
      </p:sp>
    </p:spTree>
    <p:extLst>
      <p:ext uri="{BB962C8B-B14F-4D97-AF65-F5344CB8AC3E}">
        <p14:creationId xmlns:p14="http://schemas.microsoft.com/office/powerpoint/2010/main" val="45385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calendar items for just ONE of our volunteer programs. Multiply this by FIVE and this makes up half of my full-time work at Literacy Network.</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11</a:t>
            </a:fld>
            <a:endParaRPr lang="en-US" dirty="0"/>
          </a:p>
        </p:txBody>
      </p:sp>
    </p:spTree>
    <p:extLst>
      <p:ext uri="{BB962C8B-B14F-4D97-AF65-F5344CB8AC3E}">
        <p14:creationId xmlns:p14="http://schemas.microsoft.com/office/powerpoint/2010/main" val="49334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a:t>
            </a:r>
            <a:r>
              <a:rPr lang="en-US" baseline="0" dirty="0"/>
              <a:t> not have time to build &amp; develop your volunteer program, it will get stale.</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13</a:t>
            </a:fld>
            <a:endParaRPr lang="en-US" dirty="0"/>
          </a:p>
        </p:txBody>
      </p:sp>
    </p:spTree>
    <p:extLst>
      <p:ext uri="{BB962C8B-B14F-4D97-AF65-F5344CB8AC3E}">
        <p14:creationId xmlns:p14="http://schemas.microsoft.com/office/powerpoint/2010/main" val="164079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how our volunteer</a:t>
            </a:r>
            <a:r>
              <a:rPr lang="en-US" baseline="0" dirty="0"/>
              <a:t> programs work, and I’m hoping some the information I’m sharing today is helpful to you</a:t>
            </a:r>
          </a:p>
        </p:txBody>
      </p:sp>
      <p:sp>
        <p:nvSpPr>
          <p:cNvPr id="4" name="Slide Number Placeholder 3"/>
          <p:cNvSpPr>
            <a:spLocks noGrp="1"/>
          </p:cNvSpPr>
          <p:nvPr>
            <p:ph type="sldNum" sz="quarter" idx="10"/>
          </p:nvPr>
        </p:nvSpPr>
        <p:spPr/>
        <p:txBody>
          <a:bodyPr/>
          <a:lstStyle/>
          <a:p>
            <a:fld id="{AF7A35AD-2D24-428A-B292-962C90BDC317}" type="slidenum">
              <a:rPr lang="en-US" smtClean="0"/>
              <a:t>15</a:t>
            </a:fld>
            <a:endParaRPr lang="en-US" dirty="0"/>
          </a:p>
        </p:txBody>
      </p:sp>
    </p:spTree>
    <p:extLst>
      <p:ext uri="{BB962C8B-B14F-4D97-AF65-F5344CB8AC3E}">
        <p14:creationId xmlns:p14="http://schemas.microsoft.com/office/powerpoint/2010/main" val="164768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a:t>
            </a:r>
            <a:r>
              <a:rPr lang="en-US" baseline="0" dirty="0"/>
              <a:t> $700,000 is around the same amount as our ANNUAL BUDGET, so we are doubling our impact </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2</a:t>
            </a:fld>
            <a:endParaRPr lang="en-US" dirty="0"/>
          </a:p>
        </p:txBody>
      </p:sp>
    </p:spTree>
    <p:extLst>
      <p:ext uri="{BB962C8B-B14F-4D97-AF65-F5344CB8AC3E}">
        <p14:creationId xmlns:p14="http://schemas.microsoft.com/office/powerpoint/2010/main" val="175548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underestimate</a:t>
            </a:r>
            <a:r>
              <a:rPr lang="en-US" baseline="0" dirty="0"/>
              <a:t> the capacity of happy volunteers to be your best ambassadors, recruiters, and fundraisers, JUST BY SAYING GOOD THINGS ABOUT YOU.</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3</a:t>
            </a:fld>
            <a:endParaRPr lang="en-US" dirty="0"/>
          </a:p>
        </p:txBody>
      </p:sp>
    </p:spTree>
    <p:extLst>
      <p:ext uri="{BB962C8B-B14F-4D97-AF65-F5344CB8AC3E}">
        <p14:creationId xmlns:p14="http://schemas.microsoft.com/office/powerpoint/2010/main" val="418650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Unhappy</a:t>
            </a:r>
            <a:r>
              <a:rPr lang="en-US" baseline="0" dirty="0"/>
              <a:t> people leave or need to leave. Get rid of bad volunteers! Protect volunteers from toxic staff.</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4</a:t>
            </a:fld>
            <a:endParaRPr lang="en-US" dirty="0"/>
          </a:p>
        </p:txBody>
      </p:sp>
    </p:spTree>
    <p:extLst>
      <p:ext uri="{BB962C8B-B14F-4D97-AF65-F5344CB8AC3E}">
        <p14:creationId xmlns:p14="http://schemas.microsoft.com/office/powerpoint/2010/main" val="78185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invest all this time in your volunteers, it builds value to the experience.</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5</a:t>
            </a:fld>
            <a:endParaRPr lang="en-US" dirty="0"/>
          </a:p>
        </p:txBody>
      </p:sp>
    </p:spTree>
    <p:extLst>
      <p:ext uri="{BB962C8B-B14F-4D97-AF65-F5344CB8AC3E}">
        <p14:creationId xmlns:p14="http://schemas.microsoft.com/office/powerpoint/2010/main" val="277988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not</a:t>
            </a:r>
            <a:r>
              <a:rPr lang="en-US" baseline="0" dirty="0"/>
              <a:t> forget what the volunteer manager needs to make all this happen</a:t>
            </a:r>
          </a:p>
        </p:txBody>
      </p:sp>
      <p:sp>
        <p:nvSpPr>
          <p:cNvPr id="4" name="Slide Number Placeholder 3"/>
          <p:cNvSpPr>
            <a:spLocks noGrp="1"/>
          </p:cNvSpPr>
          <p:nvPr>
            <p:ph type="sldNum" sz="quarter" idx="10"/>
          </p:nvPr>
        </p:nvSpPr>
        <p:spPr/>
        <p:txBody>
          <a:bodyPr/>
          <a:lstStyle/>
          <a:p>
            <a:fld id="{AF7A35AD-2D24-428A-B292-962C90BDC317}" type="slidenum">
              <a:rPr lang="en-US" smtClean="0"/>
              <a:t>6</a:t>
            </a:fld>
            <a:endParaRPr lang="en-US" dirty="0"/>
          </a:p>
        </p:txBody>
      </p:sp>
    </p:spTree>
    <p:extLst>
      <p:ext uri="{BB962C8B-B14F-4D97-AF65-F5344CB8AC3E}">
        <p14:creationId xmlns:p14="http://schemas.microsoft.com/office/powerpoint/2010/main" val="294846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a:t>
            </a:r>
            <a:r>
              <a:rPr lang="en-US" baseline="0" dirty="0"/>
              <a:t> not have time to build &amp; develop your volunteer program, it will get stale.</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7</a:t>
            </a:fld>
            <a:endParaRPr lang="en-US" dirty="0"/>
          </a:p>
        </p:txBody>
      </p:sp>
    </p:spTree>
    <p:extLst>
      <p:ext uri="{BB962C8B-B14F-4D97-AF65-F5344CB8AC3E}">
        <p14:creationId xmlns:p14="http://schemas.microsoft.com/office/powerpoint/2010/main" val="276438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our most successful volunteer program, Community Literacy. It takes a lot of time and coordination between staff but it is SUCCESSFUL</a:t>
            </a:r>
          </a:p>
        </p:txBody>
      </p:sp>
      <p:sp>
        <p:nvSpPr>
          <p:cNvPr id="4" name="Slide Number Placeholder 3"/>
          <p:cNvSpPr>
            <a:spLocks noGrp="1"/>
          </p:cNvSpPr>
          <p:nvPr>
            <p:ph type="sldNum" sz="quarter" idx="10"/>
          </p:nvPr>
        </p:nvSpPr>
        <p:spPr/>
        <p:txBody>
          <a:bodyPr/>
          <a:lstStyle/>
          <a:p>
            <a:fld id="{AF7A35AD-2D24-428A-B292-962C90BDC317}" type="slidenum">
              <a:rPr lang="en-US" smtClean="0"/>
              <a:t>8</a:t>
            </a:fld>
            <a:endParaRPr lang="en-US" dirty="0"/>
          </a:p>
        </p:txBody>
      </p:sp>
    </p:spTree>
    <p:extLst>
      <p:ext uri="{BB962C8B-B14F-4D97-AF65-F5344CB8AC3E}">
        <p14:creationId xmlns:p14="http://schemas.microsoft.com/office/powerpoint/2010/main" val="152469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took these 3 main aspects of volunteer program management and decided it wasn’t enough to sustain our growing programs</a:t>
            </a:r>
            <a:endParaRPr lang="en-US" dirty="0"/>
          </a:p>
        </p:txBody>
      </p:sp>
      <p:sp>
        <p:nvSpPr>
          <p:cNvPr id="4" name="Slide Number Placeholder 3"/>
          <p:cNvSpPr>
            <a:spLocks noGrp="1"/>
          </p:cNvSpPr>
          <p:nvPr>
            <p:ph type="sldNum" sz="quarter" idx="10"/>
          </p:nvPr>
        </p:nvSpPr>
        <p:spPr/>
        <p:txBody>
          <a:bodyPr/>
          <a:lstStyle/>
          <a:p>
            <a:fld id="{AF7A35AD-2D24-428A-B292-962C90BDC317}" type="slidenum">
              <a:rPr lang="en-US" smtClean="0"/>
              <a:t>9</a:t>
            </a:fld>
            <a:endParaRPr lang="en-US" dirty="0"/>
          </a:p>
        </p:txBody>
      </p:sp>
    </p:spTree>
    <p:extLst>
      <p:ext uri="{BB962C8B-B14F-4D97-AF65-F5344CB8AC3E}">
        <p14:creationId xmlns:p14="http://schemas.microsoft.com/office/powerpoint/2010/main" val="329505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Recruiting &amp; Keeping Loyal Volunteers</a:t>
            </a:r>
          </a:p>
        </p:txBody>
      </p:sp>
      <p:sp>
        <p:nvSpPr>
          <p:cNvPr id="3" name="Subtitle 2"/>
          <p:cNvSpPr>
            <a:spLocks noGrp="1"/>
          </p:cNvSpPr>
          <p:nvPr>
            <p:ph type="subTitle" idx="1"/>
          </p:nvPr>
        </p:nvSpPr>
        <p:spPr>
          <a:xfrm>
            <a:off x="1507067" y="4050833"/>
            <a:ext cx="7766936" cy="2064217"/>
          </a:xfrm>
        </p:spPr>
        <p:txBody>
          <a:bodyPr>
            <a:normAutofit fontScale="92500"/>
          </a:bodyPr>
          <a:lstStyle/>
          <a:p>
            <a:r>
              <a:rPr lang="en-US" sz="2600" dirty="0"/>
              <a:t>Dedicated Managers Cultivate Dedicated Volunteers</a:t>
            </a:r>
          </a:p>
          <a:p>
            <a:endParaRPr lang="en-US" sz="800" dirty="0"/>
          </a:p>
          <a:p>
            <a:r>
              <a:rPr lang="en-US" dirty="0"/>
              <a:t>Ms. Shawn Steen</a:t>
            </a:r>
          </a:p>
          <a:p>
            <a:r>
              <a:rPr lang="en-US" dirty="0"/>
              <a:t>Director of Outreach</a:t>
            </a:r>
          </a:p>
          <a:p>
            <a:r>
              <a:rPr lang="en-US" dirty="0"/>
              <a:t>Literacy Network of Dane County</a:t>
            </a:r>
          </a:p>
        </p:txBody>
      </p:sp>
    </p:spTree>
    <p:extLst>
      <p:ext uri="{BB962C8B-B14F-4D97-AF65-F5344CB8AC3E}">
        <p14:creationId xmlns:p14="http://schemas.microsoft.com/office/powerpoint/2010/main" val="128989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Volunteer Management FTW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958211"/>
              </p:ext>
            </p:extLst>
          </p:nvPr>
        </p:nvGraphicFramePr>
        <p:xfrm>
          <a:off x="677863" y="1573824"/>
          <a:ext cx="8596312" cy="4468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74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62387"/>
            <a:ext cx="8596667" cy="566738"/>
          </a:xfrm>
        </p:spPr>
        <p:txBody>
          <a:bodyPr/>
          <a:lstStyle/>
          <a:p>
            <a:r>
              <a:rPr lang="en-US" dirty="0"/>
              <a:t>Planning ahead</a:t>
            </a:r>
          </a:p>
        </p:txBody>
      </p:sp>
      <p:pic>
        <p:nvPicPr>
          <p:cNvPr id="5" name="Picture Placeholder 4"/>
          <p:cNvPicPr preferRelativeResize="0">
            <a:picLocks noGrp="1"/>
          </p:cNvPicPr>
          <p:nvPr>
            <p:ph type="pic" idx="1"/>
          </p:nvPr>
        </p:nvPicPr>
        <p:blipFill rotWithShape="1">
          <a:blip r:embed="rId3"/>
          <a:srcRect l="-2683" t="15589" r="-2683" b="15589"/>
          <a:stretch/>
        </p:blipFill>
        <p:spPr>
          <a:xfrm>
            <a:off x="677335" y="600076"/>
            <a:ext cx="7900416" cy="3524098"/>
          </a:xfrm>
        </p:spPr>
      </p:pic>
      <p:sp>
        <p:nvSpPr>
          <p:cNvPr id="4" name="Text Placeholder 3"/>
          <p:cNvSpPr>
            <a:spLocks noGrp="1"/>
          </p:cNvSpPr>
          <p:nvPr>
            <p:ph type="body" sz="half" idx="2"/>
          </p:nvPr>
        </p:nvSpPr>
        <p:spPr>
          <a:xfrm>
            <a:off x="677334" y="5029125"/>
            <a:ext cx="8596667" cy="1012237"/>
          </a:xfrm>
        </p:spPr>
        <p:txBody>
          <a:bodyPr>
            <a:noAutofit/>
          </a:bodyPr>
          <a:lstStyle/>
          <a:p>
            <a:r>
              <a:rPr lang="en-US" sz="1600" dirty="0"/>
              <a:t>By the time fall semester starts, Literacy Network staff has put together our volunteer program planning calendar for next year, starting with the start and end of each semester. From there, we fill in dates for recruitment planning, recruitment, Volunteer Orientation (VO), trainings, and the rest of our major management tasks.</a:t>
            </a:r>
          </a:p>
        </p:txBody>
      </p:sp>
      <p:sp>
        <p:nvSpPr>
          <p:cNvPr id="6" name="Oval 5"/>
          <p:cNvSpPr/>
          <p:nvPr/>
        </p:nvSpPr>
        <p:spPr>
          <a:xfrm>
            <a:off x="6673361" y="3332284"/>
            <a:ext cx="1204547" cy="1204547"/>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Spring semester 2017</a:t>
            </a:r>
          </a:p>
        </p:txBody>
      </p:sp>
    </p:spTree>
    <p:extLst>
      <p:ext uri="{BB962C8B-B14F-4D97-AF65-F5344CB8AC3E}">
        <p14:creationId xmlns:p14="http://schemas.microsoft.com/office/powerpoint/2010/main" val="236425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has not worked</a:t>
            </a:r>
          </a:p>
        </p:txBody>
      </p:sp>
      <p:sp>
        <p:nvSpPr>
          <p:cNvPr id="3" name="Content Placeholder 2"/>
          <p:cNvSpPr>
            <a:spLocks noGrp="1"/>
          </p:cNvSpPr>
          <p:nvPr>
            <p:ph sz="half" idx="1"/>
          </p:nvPr>
        </p:nvSpPr>
        <p:spPr/>
        <p:txBody>
          <a:bodyPr>
            <a:normAutofit/>
          </a:bodyPr>
          <a:lstStyle/>
          <a:p>
            <a:r>
              <a:rPr lang="en-US" dirty="0"/>
              <a:t>Intake volunteers as they inquire</a:t>
            </a:r>
          </a:p>
          <a:p>
            <a:r>
              <a:rPr lang="en-US" dirty="0"/>
              <a:t>Generic application for all positions</a:t>
            </a:r>
          </a:p>
          <a:p>
            <a:r>
              <a:rPr lang="en-US" dirty="0"/>
              <a:t>Trusting that all volunteers need is a 37 page manual, which we read to them during an 8hr training</a:t>
            </a:r>
          </a:p>
          <a:p>
            <a:r>
              <a:rPr lang="en-US" dirty="0"/>
              <a:t>Keeping bad volunteers because we’re afraid of upsetting them</a:t>
            </a:r>
          </a:p>
          <a:p>
            <a:r>
              <a:rPr lang="en-US" dirty="0"/>
              <a:t>Neglecting them until we need something from them (their required reports; donations)</a:t>
            </a:r>
          </a:p>
        </p:txBody>
      </p:sp>
      <p:sp>
        <p:nvSpPr>
          <p:cNvPr id="4" name="Content Placeholder 3"/>
          <p:cNvSpPr>
            <a:spLocks noGrp="1"/>
          </p:cNvSpPr>
          <p:nvPr>
            <p:ph sz="half" idx="2"/>
          </p:nvPr>
        </p:nvSpPr>
        <p:spPr/>
        <p:txBody>
          <a:bodyPr>
            <a:normAutofit/>
          </a:bodyPr>
          <a:lstStyle/>
          <a:p>
            <a:r>
              <a:rPr lang="en-US" dirty="0"/>
              <a:t>Merely ignoring volunteers if they are being high-maintenance</a:t>
            </a:r>
          </a:p>
          <a:p>
            <a:r>
              <a:rPr lang="en-US" dirty="0"/>
              <a:t>Spending time on recruitment tactics that don’t work (volunteer fairs, social media)</a:t>
            </a:r>
          </a:p>
          <a:p>
            <a:r>
              <a:rPr lang="en-US" dirty="0"/>
              <a:t>Forgetting to involve input from longtime volunteers when revamping programs</a:t>
            </a:r>
          </a:p>
          <a:p>
            <a:r>
              <a:rPr lang="en-US" dirty="0"/>
              <a:t>Letting people with little or no management skills oversee volunteers</a:t>
            </a:r>
          </a:p>
        </p:txBody>
      </p:sp>
    </p:spTree>
    <p:extLst>
      <p:ext uri="{BB962C8B-B14F-4D97-AF65-F5344CB8AC3E}">
        <p14:creationId xmlns:p14="http://schemas.microsoft.com/office/powerpoint/2010/main" val="23613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AGAIN:</a:t>
            </a:r>
            <a:br>
              <a:rPr lang="en-US" dirty="0">
                <a:solidFill>
                  <a:schemeClr val="tx1"/>
                </a:solidFill>
              </a:rPr>
            </a:br>
            <a:r>
              <a:rPr lang="en-US" dirty="0">
                <a:solidFill>
                  <a:schemeClr val="tx1"/>
                </a:solidFill>
              </a:rPr>
              <a:t>The greatest tool for success is TIME</a:t>
            </a:r>
          </a:p>
        </p:txBody>
      </p:sp>
      <p:sp>
        <p:nvSpPr>
          <p:cNvPr id="3" name="Text Placeholder 2"/>
          <p:cNvSpPr>
            <a:spLocks noGrp="1"/>
          </p:cNvSpPr>
          <p:nvPr>
            <p:ph type="body" idx="1"/>
          </p:nvPr>
        </p:nvSpPr>
        <p:spPr/>
        <p:txBody>
          <a:bodyPr/>
          <a:lstStyle/>
          <a:p>
            <a:r>
              <a:rPr lang="en-US" dirty="0"/>
              <a:t>Make time to</a:t>
            </a:r>
          </a:p>
        </p:txBody>
      </p:sp>
      <p:sp>
        <p:nvSpPr>
          <p:cNvPr id="4" name="Content Placeholder 3"/>
          <p:cNvSpPr>
            <a:spLocks noGrp="1"/>
          </p:cNvSpPr>
          <p:nvPr>
            <p:ph sz="half" idx="2"/>
          </p:nvPr>
        </p:nvSpPr>
        <p:spPr/>
        <p:txBody>
          <a:bodyPr/>
          <a:lstStyle/>
          <a:p>
            <a:r>
              <a:rPr lang="en-US" dirty="0"/>
              <a:t>Assess your volunteer program</a:t>
            </a:r>
          </a:p>
          <a:p>
            <a:r>
              <a:rPr lang="en-US" dirty="0"/>
              <a:t>Learn new strategies</a:t>
            </a:r>
          </a:p>
          <a:p>
            <a:r>
              <a:rPr lang="en-US" dirty="0"/>
              <a:t>Cultivate advocates</a:t>
            </a:r>
          </a:p>
          <a:p>
            <a:r>
              <a:rPr lang="en-US" dirty="0"/>
              <a:t>Build a calendar &amp; action plan</a:t>
            </a:r>
          </a:p>
          <a:p>
            <a:r>
              <a:rPr lang="en-US" dirty="0"/>
              <a:t>Cope with change</a:t>
            </a:r>
          </a:p>
          <a:p>
            <a:r>
              <a:rPr lang="en-US" dirty="0"/>
              <a:t>Help others cope with change</a:t>
            </a:r>
          </a:p>
          <a:p>
            <a:r>
              <a:rPr lang="en-US" dirty="0"/>
              <a:t>Track your progress</a:t>
            </a:r>
          </a:p>
          <a:p>
            <a:endParaRPr lang="en-US" dirty="0"/>
          </a:p>
        </p:txBody>
      </p:sp>
      <p:pic>
        <p:nvPicPr>
          <p:cNvPr id="7" name="Content Placeholder 6" descr="4,350 total underutilized minutes divided by a typical 300 minute ..."/>
          <p:cNvPicPr>
            <a:picLocks noGrp="1" noChangeAspect="1"/>
          </p:cNvPicPr>
          <p:nvPr>
            <p:ph sz="quarter" idx="4"/>
          </p:nvPr>
        </p:nvPicPr>
        <p:blipFill>
          <a:blip r:embed="rId3"/>
          <a:stretch>
            <a:fillRect/>
          </a:stretch>
        </p:blipFill>
        <p:spPr>
          <a:xfrm>
            <a:off x="6109494" y="2881633"/>
            <a:ext cx="2586098" cy="2574604"/>
          </a:xfrm>
        </p:spPr>
      </p:pic>
    </p:spTree>
    <p:extLst>
      <p:ext uri="{BB962C8B-B14F-4D97-AF65-F5344CB8AC3E}">
        <p14:creationId xmlns:p14="http://schemas.microsoft.com/office/powerpoint/2010/main" val="338648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Change starts with YOU!</a:t>
            </a:r>
          </a:p>
        </p:txBody>
      </p:sp>
      <p:pic>
        <p:nvPicPr>
          <p:cNvPr id="4" name="Content Placeholder 3"/>
          <p:cNvPicPr>
            <a:picLocks noGrp="1" noChangeAspect="1"/>
          </p:cNvPicPr>
          <p:nvPr>
            <p:ph idx="1"/>
          </p:nvPr>
        </p:nvPicPr>
        <p:blipFill>
          <a:blip r:embed="rId2"/>
          <a:stretch>
            <a:fillRect/>
          </a:stretch>
        </p:blipFill>
        <p:spPr>
          <a:xfrm>
            <a:off x="1248390" y="2228850"/>
            <a:ext cx="7114559" cy="3573774"/>
          </a:xfrm>
        </p:spPr>
      </p:pic>
    </p:spTree>
    <p:extLst>
      <p:ext uri="{BB962C8B-B14F-4D97-AF65-F5344CB8AC3E}">
        <p14:creationId xmlns:p14="http://schemas.microsoft.com/office/powerpoint/2010/main" val="278619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Recruiting &amp; Keeping Loyal Volunteers</a:t>
            </a:r>
          </a:p>
        </p:txBody>
      </p:sp>
      <p:sp>
        <p:nvSpPr>
          <p:cNvPr id="3" name="Subtitle 2"/>
          <p:cNvSpPr>
            <a:spLocks noGrp="1"/>
          </p:cNvSpPr>
          <p:nvPr>
            <p:ph type="subTitle" idx="1"/>
          </p:nvPr>
        </p:nvSpPr>
        <p:spPr>
          <a:xfrm>
            <a:off x="1507067" y="4050833"/>
            <a:ext cx="7766936" cy="2064217"/>
          </a:xfrm>
        </p:spPr>
        <p:txBody>
          <a:bodyPr>
            <a:normAutofit fontScale="92500"/>
          </a:bodyPr>
          <a:lstStyle/>
          <a:p>
            <a:r>
              <a:rPr lang="en-US" sz="2600" dirty="0"/>
              <a:t>Dedicated Managers Cultivate Dedicated Volunteers</a:t>
            </a:r>
          </a:p>
          <a:p>
            <a:endParaRPr lang="en-US" sz="800" dirty="0"/>
          </a:p>
          <a:p>
            <a:r>
              <a:rPr lang="en-US" dirty="0"/>
              <a:t>Ms. Shawn Steen</a:t>
            </a:r>
          </a:p>
          <a:p>
            <a:r>
              <a:rPr lang="en-US" dirty="0"/>
              <a:t>Director of Outreach, Literacy Network</a:t>
            </a:r>
          </a:p>
          <a:p>
            <a:r>
              <a:rPr lang="en-US" dirty="0">
                <a:solidFill>
                  <a:schemeClr val="tx1"/>
                </a:solidFill>
              </a:rPr>
              <a:t>Email: shawn@litnetwork.org</a:t>
            </a:r>
          </a:p>
        </p:txBody>
      </p:sp>
    </p:spTree>
    <p:extLst>
      <p:ext uri="{BB962C8B-B14F-4D97-AF65-F5344CB8AC3E}">
        <p14:creationId xmlns:p14="http://schemas.microsoft.com/office/powerpoint/2010/main" val="24354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Why is volunteer management important?</a:t>
            </a:r>
          </a:p>
        </p:txBody>
      </p:sp>
      <p:sp>
        <p:nvSpPr>
          <p:cNvPr id="3" name="Content Placeholder 2"/>
          <p:cNvSpPr>
            <a:spLocks noGrp="1"/>
          </p:cNvSpPr>
          <p:nvPr>
            <p:ph sz="half" idx="1"/>
          </p:nvPr>
        </p:nvSpPr>
        <p:spPr>
          <a:xfrm>
            <a:off x="677334" y="2266097"/>
            <a:ext cx="4184035" cy="3880772"/>
          </a:xfrm>
        </p:spPr>
        <p:txBody>
          <a:bodyPr/>
          <a:lstStyle/>
          <a:p>
            <a:r>
              <a:rPr lang="en-US" sz="1600" dirty="0"/>
              <a:t>Volunteers add </a:t>
            </a:r>
            <a:r>
              <a:rPr lang="en-US" sz="1600" u="sng" dirty="0">
                <a:solidFill>
                  <a:srgbClr val="0070C0"/>
                </a:solidFill>
              </a:rPr>
              <a:t>value</a:t>
            </a:r>
            <a:r>
              <a:rPr lang="en-US" sz="1600" dirty="0"/>
              <a:t> to your organization. In 2015 more than 800 volunteers gave more than 29,000 hours to Literacy Network.</a:t>
            </a:r>
          </a:p>
          <a:p>
            <a:r>
              <a:rPr lang="en-US" dirty="0"/>
              <a:t>That’s around $700,000 worth of work hours </a:t>
            </a:r>
            <a:r>
              <a:rPr lang="en-US" b="1" u="sng" dirty="0">
                <a:solidFill>
                  <a:srgbClr val="0070C0"/>
                </a:solidFill>
              </a:rPr>
              <a:t>FOR FREE</a:t>
            </a:r>
            <a:r>
              <a:rPr lang="en-US" dirty="0"/>
              <a:t>.</a:t>
            </a:r>
          </a:p>
          <a:p>
            <a:r>
              <a:rPr lang="en-US" dirty="0"/>
              <a:t>This increases:</a:t>
            </a:r>
          </a:p>
          <a:p>
            <a:pPr lvl="1"/>
            <a:r>
              <a:rPr lang="en-US" dirty="0"/>
              <a:t>Agency capacity</a:t>
            </a:r>
          </a:p>
          <a:p>
            <a:pPr lvl="1"/>
            <a:r>
              <a:rPr lang="en-US" dirty="0"/>
              <a:t>Mission impact</a:t>
            </a:r>
          </a:p>
          <a:p>
            <a:pPr lvl="1"/>
            <a:r>
              <a:rPr lang="en-US" dirty="0"/>
              <a:t>Visibility in the Community</a:t>
            </a:r>
          </a:p>
        </p:txBody>
      </p:sp>
      <p:pic>
        <p:nvPicPr>
          <p:cNvPr id="6" name="Content Placeholder 5" descr="올바른 선택을 위해 리더가 갖추어야 할 덕목 :: Ah ..."/>
          <p:cNvPicPr>
            <a:picLocks noGrp="1" noChangeAspect="1"/>
          </p:cNvPicPr>
          <p:nvPr>
            <p:ph sz="half" idx="2"/>
          </p:nvPr>
        </p:nvPicPr>
        <p:blipFill>
          <a:blip r:embed="rId3"/>
          <a:stretch>
            <a:fillRect/>
          </a:stretch>
        </p:blipFill>
        <p:spPr>
          <a:xfrm>
            <a:off x="5162551" y="2586465"/>
            <a:ext cx="4038600" cy="2695575"/>
          </a:xfrm>
        </p:spPr>
      </p:pic>
    </p:spTree>
    <p:extLst>
      <p:ext uri="{BB962C8B-B14F-4D97-AF65-F5344CB8AC3E}">
        <p14:creationId xmlns:p14="http://schemas.microsoft.com/office/powerpoint/2010/main" val="340541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Why is volunteer management important?</a:t>
            </a:r>
          </a:p>
        </p:txBody>
      </p:sp>
      <p:sp>
        <p:nvSpPr>
          <p:cNvPr id="3" name="Content Placeholder 2"/>
          <p:cNvSpPr>
            <a:spLocks noGrp="1"/>
          </p:cNvSpPr>
          <p:nvPr>
            <p:ph sz="half" idx="1"/>
          </p:nvPr>
        </p:nvSpPr>
        <p:spPr>
          <a:xfrm>
            <a:off x="677334" y="2266097"/>
            <a:ext cx="4184035" cy="3880772"/>
          </a:xfrm>
        </p:spPr>
        <p:txBody>
          <a:bodyPr/>
          <a:lstStyle/>
          <a:p>
            <a:r>
              <a:rPr lang="en-US" sz="1600" dirty="0"/>
              <a:t>Volunteers add </a:t>
            </a:r>
            <a:r>
              <a:rPr lang="en-US" sz="1600" u="sng" dirty="0">
                <a:solidFill>
                  <a:srgbClr val="0070C0"/>
                </a:solidFill>
              </a:rPr>
              <a:t>value</a:t>
            </a:r>
            <a:r>
              <a:rPr lang="en-US" sz="1600" dirty="0"/>
              <a:t> to your organization. In 2015 more than 800 volunteers gave more than 29,000 hours to Literacy Network.</a:t>
            </a:r>
          </a:p>
          <a:p>
            <a:r>
              <a:rPr lang="en-US" dirty="0"/>
              <a:t>That’s around $700,000 worth of work hours </a:t>
            </a:r>
            <a:r>
              <a:rPr lang="en-US" b="1" u="sng" dirty="0">
                <a:solidFill>
                  <a:srgbClr val="0070C0"/>
                </a:solidFill>
              </a:rPr>
              <a:t>FOR FREE</a:t>
            </a:r>
            <a:r>
              <a:rPr lang="en-US" dirty="0"/>
              <a:t>.</a:t>
            </a:r>
          </a:p>
          <a:p>
            <a:r>
              <a:rPr lang="en-US" dirty="0"/>
              <a:t>This increases:</a:t>
            </a:r>
          </a:p>
          <a:p>
            <a:pPr lvl="1"/>
            <a:r>
              <a:rPr lang="en-US" dirty="0"/>
              <a:t>Agency capacity</a:t>
            </a:r>
          </a:p>
          <a:p>
            <a:pPr lvl="1"/>
            <a:r>
              <a:rPr lang="en-US" dirty="0"/>
              <a:t>Mission impact</a:t>
            </a:r>
          </a:p>
          <a:p>
            <a:pPr lvl="1"/>
            <a:r>
              <a:rPr lang="en-US" dirty="0"/>
              <a:t>Visibility in the Community</a:t>
            </a:r>
          </a:p>
        </p:txBody>
      </p:sp>
      <p:pic>
        <p:nvPicPr>
          <p:cNvPr id="6" name="Content Placeholder 5" descr="올바른 선택을 위해 리더가 갖추어야 할 덕목 :: Ah ..."/>
          <p:cNvPicPr>
            <a:picLocks noGrp="1" noChangeAspect="1"/>
          </p:cNvPicPr>
          <p:nvPr>
            <p:ph sz="half" idx="2"/>
          </p:nvPr>
        </p:nvPicPr>
        <p:blipFill>
          <a:blip r:embed="rId3"/>
          <a:stretch>
            <a:fillRect/>
          </a:stretch>
        </p:blipFill>
        <p:spPr>
          <a:xfrm>
            <a:off x="5162551" y="2586465"/>
            <a:ext cx="4038600" cy="2695575"/>
          </a:xfrm>
        </p:spPr>
      </p:pic>
      <p:sp>
        <p:nvSpPr>
          <p:cNvPr id="5" name="TextBox 4"/>
          <p:cNvSpPr txBox="1"/>
          <p:nvPr/>
        </p:nvSpPr>
        <p:spPr>
          <a:xfrm rot="21066208">
            <a:off x="2522506" y="5610062"/>
            <a:ext cx="2620107" cy="461665"/>
          </a:xfrm>
          <a:prstGeom prst="rect">
            <a:avLst/>
          </a:prstGeom>
          <a:noFill/>
        </p:spPr>
        <p:txBody>
          <a:bodyPr wrap="square" rtlCol="0">
            <a:spAutoFit/>
          </a:bodyPr>
          <a:lstStyle/>
          <a:p>
            <a:pPr algn="ctr"/>
            <a:r>
              <a:rPr lang="en-US" sz="1200" dirty="0">
                <a:solidFill>
                  <a:srgbClr val="FF0000"/>
                </a:solidFill>
                <a:latin typeface="Segoe Print" panose="02000600000000000000" pitchFamily="2" charset="0"/>
              </a:rPr>
              <a:t>which helps recruit </a:t>
            </a:r>
          </a:p>
          <a:p>
            <a:pPr algn="ctr"/>
            <a:r>
              <a:rPr lang="en-US" sz="1200" dirty="0">
                <a:solidFill>
                  <a:srgbClr val="FF0000"/>
                </a:solidFill>
                <a:latin typeface="Segoe Print" panose="02000600000000000000" pitchFamily="2" charset="0"/>
              </a:rPr>
              <a:t>MORE volunteers AND donors!</a:t>
            </a:r>
          </a:p>
        </p:txBody>
      </p:sp>
      <p:sp>
        <p:nvSpPr>
          <p:cNvPr id="7" name="Freeform: Shape 6"/>
          <p:cNvSpPr/>
          <p:nvPr/>
        </p:nvSpPr>
        <p:spPr>
          <a:xfrm>
            <a:off x="2547729" y="5565531"/>
            <a:ext cx="424071" cy="254977"/>
          </a:xfrm>
          <a:custGeom>
            <a:avLst/>
            <a:gdLst>
              <a:gd name="connsiteX0" fmla="*/ 424071 w 424071"/>
              <a:gd name="connsiteY0" fmla="*/ 254977 h 254977"/>
              <a:gd name="connsiteX1" fmla="*/ 380109 w 424071"/>
              <a:gd name="connsiteY1" fmla="*/ 237392 h 254977"/>
              <a:gd name="connsiteX2" fmla="*/ 327356 w 424071"/>
              <a:gd name="connsiteY2" fmla="*/ 219807 h 254977"/>
              <a:gd name="connsiteX3" fmla="*/ 265809 w 424071"/>
              <a:gd name="connsiteY3" fmla="*/ 193431 h 254977"/>
              <a:gd name="connsiteX4" fmla="*/ 186679 w 424071"/>
              <a:gd name="connsiteY4" fmla="*/ 158261 h 254977"/>
              <a:gd name="connsiteX5" fmla="*/ 160302 w 424071"/>
              <a:gd name="connsiteY5" fmla="*/ 149469 h 254977"/>
              <a:gd name="connsiteX6" fmla="*/ 133925 w 424071"/>
              <a:gd name="connsiteY6" fmla="*/ 140677 h 254977"/>
              <a:gd name="connsiteX7" fmla="*/ 89963 w 424071"/>
              <a:gd name="connsiteY7" fmla="*/ 87923 h 254977"/>
              <a:gd name="connsiteX8" fmla="*/ 72379 w 424071"/>
              <a:gd name="connsiteY8" fmla="*/ 35169 h 254977"/>
              <a:gd name="connsiteX9" fmla="*/ 63586 w 424071"/>
              <a:gd name="connsiteY9" fmla="*/ 8792 h 254977"/>
              <a:gd name="connsiteX10" fmla="*/ 19625 w 424071"/>
              <a:gd name="connsiteY10" fmla="*/ 70338 h 254977"/>
              <a:gd name="connsiteX11" fmla="*/ 2040 w 424071"/>
              <a:gd name="connsiteY11" fmla="*/ 96715 h 254977"/>
              <a:gd name="connsiteX12" fmla="*/ 54794 w 424071"/>
              <a:gd name="connsiteY12" fmla="*/ 43961 h 254977"/>
              <a:gd name="connsiteX13" fmla="*/ 72379 w 424071"/>
              <a:gd name="connsiteY13" fmla="*/ 17584 h 254977"/>
              <a:gd name="connsiteX14" fmla="*/ 98756 w 424071"/>
              <a:gd name="connsiteY14" fmla="*/ 0 h 254977"/>
              <a:gd name="connsiteX15" fmla="*/ 177886 w 424071"/>
              <a:gd name="connsiteY15" fmla="*/ 17584 h 2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071" h="254977">
                <a:moveTo>
                  <a:pt x="424071" y="254977"/>
                </a:moveTo>
                <a:cubicBezTo>
                  <a:pt x="409417" y="249115"/>
                  <a:pt x="394942" y="242786"/>
                  <a:pt x="380109" y="237392"/>
                </a:cubicBezTo>
                <a:cubicBezTo>
                  <a:pt x="362689" y="231057"/>
                  <a:pt x="343935" y="228096"/>
                  <a:pt x="327356" y="219807"/>
                </a:cubicBezTo>
                <a:cubicBezTo>
                  <a:pt x="283896" y="198078"/>
                  <a:pt x="304620" y="206368"/>
                  <a:pt x="265809" y="193431"/>
                </a:cubicBezTo>
                <a:cubicBezTo>
                  <a:pt x="224011" y="165564"/>
                  <a:pt x="249456" y="179187"/>
                  <a:pt x="186679" y="158261"/>
                </a:cubicBezTo>
                <a:lnTo>
                  <a:pt x="160302" y="149469"/>
                </a:lnTo>
                <a:lnTo>
                  <a:pt x="133925" y="140677"/>
                </a:lnTo>
                <a:cubicBezTo>
                  <a:pt x="117362" y="124114"/>
                  <a:pt x="99755" y="109956"/>
                  <a:pt x="89963" y="87923"/>
                </a:cubicBezTo>
                <a:cubicBezTo>
                  <a:pt x="82435" y="70985"/>
                  <a:pt x="78241" y="52754"/>
                  <a:pt x="72379" y="35169"/>
                </a:cubicBezTo>
                <a:lnTo>
                  <a:pt x="63586" y="8792"/>
                </a:lnTo>
                <a:cubicBezTo>
                  <a:pt x="6435" y="27842"/>
                  <a:pt x="66519" y="-1"/>
                  <a:pt x="19625" y="70338"/>
                </a:cubicBezTo>
                <a:cubicBezTo>
                  <a:pt x="13763" y="79130"/>
                  <a:pt x="-6414" y="103055"/>
                  <a:pt x="2040" y="96715"/>
                </a:cubicBezTo>
                <a:cubicBezTo>
                  <a:pt x="21935" y="81794"/>
                  <a:pt x="40999" y="64653"/>
                  <a:pt x="54794" y="43961"/>
                </a:cubicBezTo>
                <a:cubicBezTo>
                  <a:pt x="60656" y="35169"/>
                  <a:pt x="64907" y="25056"/>
                  <a:pt x="72379" y="17584"/>
                </a:cubicBezTo>
                <a:cubicBezTo>
                  <a:pt x="79851" y="10112"/>
                  <a:pt x="89964" y="5861"/>
                  <a:pt x="98756" y="0"/>
                </a:cubicBezTo>
                <a:cubicBezTo>
                  <a:pt x="159850" y="20364"/>
                  <a:pt x="132974" y="17584"/>
                  <a:pt x="177886" y="1758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798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What do long-term volunteers need?</a:t>
            </a:r>
          </a:p>
        </p:txBody>
      </p:sp>
      <p:sp>
        <p:nvSpPr>
          <p:cNvPr id="11" name="Content Placeholder 10"/>
          <p:cNvSpPr>
            <a:spLocks noGrp="1"/>
          </p:cNvSpPr>
          <p:nvPr>
            <p:ph sz="half" idx="1"/>
          </p:nvPr>
        </p:nvSpPr>
        <p:spPr/>
        <p:txBody>
          <a:bodyPr/>
          <a:lstStyle/>
          <a:p>
            <a:r>
              <a:rPr lang="en-US" dirty="0"/>
              <a:t>Reasons volunteers stay</a:t>
            </a:r>
          </a:p>
          <a:p>
            <a:pPr lvl="1"/>
            <a:r>
              <a:rPr lang="en-US" dirty="0"/>
              <a:t>Work-life balance</a:t>
            </a:r>
          </a:p>
          <a:p>
            <a:pPr lvl="1"/>
            <a:r>
              <a:rPr lang="en-US" dirty="0"/>
              <a:t>Good Communication</a:t>
            </a:r>
          </a:p>
          <a:p>
            <a:pPr lvl="1"/>
            <a:r>
              <a:rPr lang="en-US" dirty="0"/>
              <a:t>Professional development</a:t>
            </a:r>
          </a:p>
          <a:p>
            <a:pPr lvl="1"/>
            <a:r>
              <a:rPr lang="en-US" dirty="0"/>
              <a:t>Recognition</a:t>
            </a:r>
          </a:p>
          <a:p>
            <a:pPr lvl="1"/>
            <a:r>
              <a:rPr lang="en-US" dirty="0"/>
              <a:t>Feel part of the big picture</a:t>
            </a:r>
          </a:p>
          <a:p>
            <a:pPr lvl="1"/>
            <a:r>
              <a:rPr lang="en-US" dirty="0"/>
              <a:t>Opportunities for feedback</a:t>
            </a:r>
          </a:p>
          <a:p>
            <a:pPr lvl="1"/>
            <a:endParaRPr lang="en-US" dirty="0"/>
          </a:p>
        </p:txBody>
      </p:sp>
      <p:sp>
        <p:nvSpPr>
          <p:cNvPr id="12" name="Content Placeholder 11"/>
          <p:cNvSpPr>
            <a:spLocks noGrp="1"/>
          </p:cNvSpPr>
          <p:nvPr>
            <p:ph sz="half" idx="2"/>
          </p:nvPr>
        </p:nvSpPr>
        <p:spPr>
          <a:xfrm>
            <a:off x="5089970" y="2160590"/>
            <a:ext cx="3218761" cy="2803524"/>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a:t>Reasons volunteers leave</a:t>
            </a:r>
          </a:p>
          <a:p>
            <a:pPr lvl="1"/>
            <a:r>
              <a:rPr lang="en-US" dirty="0"/>
              <a:t>No communication</a:t>
            </a:r>
          </a:p>
          <a:p>
            <a:pPr lvl="1"/>
            <a:r>
              <a:rPr lang="en-US" dirty="0"/>
              <a:t>Poor training</a:t>
            </a:r>
          </a:p>
          <a:p>
            <a:pPr lvl="1"/>
            <a:r>
              <a:rPr lang="en-US" dirty="0"/>
              <a:t>Lack of direction</a:t>
            </a:r>
          </a:p>
          <a:p>
            <a:pPr lvl="1"/>
            <a:r>
              <a:rPr lang="en-US" dirty="0"/>
              <a:t>Meaningless tasks</a:t>
            </a:r>
          </a:p>
          <a:p>
            <a:pPr lvl="1"/>
            <a:r>
              <a:rPr lang="en-US" dirty="0"/>
              <a:t>Feeling disconnected</a:t>
            </a:r>
          </a:p>
          <a:p>
            <a:pPr lvl="1"/>
            <a:r>
              <a:rPr lang="en-US" dirty="0"/>
              <a:t>Toxic environment</a:t>
            </a:r>
          </a:p>
          <a:p>
            <a:pPr lvl="1"/>
            <a:endParaRPr lang="en-US" dirty="0"/>
          </a:p>
        </p:txBody>
      </p:sp>
      <p:pic>
        <p:nvPicPr>
          <p:cNvPr id="4" name="Picture 3"/>
          <p:cNvPicPr>
            <a:picLocks noChangeAspect="1"/>
          </p:cNvPicPr>
          <p:nvPr/>
        </p:nvPicPr>
        <p:blipFill>
          <a:blip r:embed="rId3"/>
          <a:stretch>
            <a:fillRect/>
          </a:stretch>
        </p:blipFill>
        <p:spPr>
          <a:xfrm>
            <a:off x="1457325" y="4964113"/>
            <a:ext cx="1936506" cy="1084444"/>
          </a:xfrm>
          <a:prstGeom prst="rect">
            <a:avLst/>
          </a:prstGeom>
        </p:spPr>
      </p:pic>
    </p:spTree>
    <p:extLst>
      <p:ext uri="{BB962C8B-B14F-4D97-AF65-F5344CB8AC3E}">
        <p14:creationId xmlns:p14="http://schemas.microsoft.com/office/powerpoint/2010/main" val="190665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26831"/>
          </a:xfrm>
        </p:spPr>
        <p:txBody>
          <a:bodyPr/>
          <a:lstStyle/>
          <a:p>
            <a:r>
              <a:rPr lang="en-US" dirty="0">
                <a:solidFill>
                  <a:schemeClr val="tx1"/>
                </a:solidFill>
              </a:rPr>
              <a:t>Reasons volunteers stay</a:t>
            </a:r>
          </a:p>
        </p:txBody>
      </p:sp>
      <p:sp>
        <p:nvSpPr>
          <p:cNvPr id="11" name="Content Placeholder 10"/>
          <p:cNvSpPr>
            <a:spLocks noGrp="1"/>
          </p:cNvSpPr>
          <p:nvPr>
            <p:ph sz="half" idx="1"/>
          </p:nvPr>
        </p:nvSpPr>
        <p:spPr/>
        <p:txBody>
          <a:bodyPr>
            <a:normAutofit lnSpcReduction="10000"/>
          </a:bodyPr>
          <a:lstStyle/>
          <a:p>
            <a:r>
              <a:rPr lang="en-US" dirty="0"/>
              <a:t>Work-life balance</a:t>
            </a:r>
          </a:p>
          <a:p>
            <a:pPr lvl="1"/>
            <a:r>
              <a:rPr lang="en-US" dirty="0"/>
              <a:t>The work aligns with their values, goals, or skills</a:t>
            </a:r>
          </a:p>
          <a:p>
            <a:pPr lvl="1"/>
            <a:r>
              <a:rPr lang="en-US" dirty="0"/>
              <a:t>They feel happier after their shift than when they arrived</a:t>
            </a:r>
          </a:p>
          <a:p>
            <a:r>
              <a:rPr lang="en-US" dirty="0"/>
              <a:t>Communication</a:t>
            </a:r>
          </a:p>
          <a:p>
            <a:pPr lvl="1"/>
            <a:r>
              <a:rPr lang="en-US" dirty="0"/>
              <a:t>They are given clear instruction</a:t>
            </a:r>
          </a:p>
          <a:p>
            <a:pPr lvl="1"/>
            <a:r>
              <a:rPr lang="en-US" dirty="0"/>
              <a:t>Their supervisor is accessible</a:t>
            </a:r>
          </a:p>
          <a:p>
            <a:r>
              <a:rPr lang="en-US" dirty="0"/>
              <a:t>Professional development</a:t>
            </a:r>
          </a:p>
          <a:p>
            <a:pPr lvl="1"/>
            <a:r>
              <a:rPr lang="en-US" dirty="0"/>
              <a:t>Access to further trainings</a:t>
            </a:r>
          </a:p>
          <a:p>
            <a:pPr lvl="1"/>
            <a:r>
              <a:rPr lang="en-US" dirty="0"/>
              <a:t>Opportunities for networking</a:t>
            </a:r>
          </a:p>
          <a:p>
            <a:pPr lvl="1"/>
            <a:endParaRPr lang="en-US" dirty="0"/>
          </a:p>
        </p:txBody>
      </p:sp>
      <p:pic>
        <p:nvPicPr>
          <p:cNvPr id="4" name="Picture 3"/>
          <p:cNvPicPr>
            <a:picLocks noChangeAspect="1"/>
          </p:cNvPicPr>
          <p:nvPr/>
        </p:nvPicPr>
        <p:blipFill>
          <a:blip r:embed="rId3"/>
          <a:stretch>
            <a:fillRect/>
          </a:stretch>
        </p:blipFill>
        <p:spPr>
          <a:xfrm>
            <a:off x="6398602" y="609600"/>
            <a:ext cx="1936506" cy="1084444"/>
          </a:xfrm>
          <a:prstGeom prst="rect">
            <a:avLst/>
          </a:prstGeom>
        </p:spPr>
      </p:pic>
      <p:sp>
        <p:nvSpPr>
          <p:cNvPr id="2" name="Content Placeholder 1"/>
          <p:cNvSpPr>
            <a:spLocks noGrp="1"/>
          </p:cNvSpPr>
          <p:nvPr>
            <p:ph sz="half" idx="2"/>
          </p:nvPr>
        </p:nvSpPr>
        <p:spPr>
          <a:xfrm>
            <a:off x="5089970" y="2160589"/>
            <a:ext cx="4184034" cy="4240211"/>
          </a:xfrm>
        </p:spPr>
        <p:txBody>
          <a:bodyPr>
            <a:normAutofit lnSpcReduction="10000"/>
          </a:bodyPr>
          <a:lstStyle/>
          <a:p>
            <a:r>
              <a:rPr lang="en-US" dirty="0"/>
              <a:t>Recognition</a:t>
            </a:r>
          </a:p>
          <a:p>
            <a:pPr lvl="1"/>
            <a:r>
              <a:rPr lang="en-US" dirty="0"/>
              <a:t>Staff is positive and encouraging.</a:t>
            </a:r>
          </a:p>
          <a:p>
            <a:pPr lvl="1"/>
            <a:r>
              <a:rPr lang="en-US" dirty="0"/>
              <a:t>Never underestimate the power of just saying, “Thanks –what you’re doing is a huge help.”</a:t>
            </a:r>
          </a:p>
          <a:p>
            <a:r>
              <a:rPr lang="en-US" dirty="0"/>
              <a:t>Feel part of the big picture</a:t>
            </a:r>
          </a:p>
          <a:p>
            <a:pPr lvl="1"/>
            <a:r>
              <a:rPr lang="en-US" dirty="0"/>
              <a:t>Personally invite them to events</a:t>
            </a:r>
          </a:p>
          <a:p>
            <a:pPr lvl="1"/>
            <a:r>
              <a:rPr lang="en-US" dirty="0"/>
              <a:t>Give them updates on agency work</a:t>
            </a:r>
          </a:p>
          <a:p>
            <a:r>
              <a:rPr lang="en-US" dirty="0"/>
              <a:t>Opportunities for feedback</a:t>
            </a:r>
          </a:p>
          <a:p>
            <a:pPr lvl="1"/>
            <a:r>
              <a:rPr lang="en-US" dirty="0"/>
              <a:t>“How can I make your job better?”</a:t>
            </a:r>
          </a:p>
          <a:p>
            <a:pPr lvl="1"/>
            <a:r>
              <a:rPr lang="en-US" dirty="0"/>
              <a:t>Regular volunteer surveys</a:t>
            </a:r>
          </a:p>
          <a:p>
            <a:endParaRPr lang="en-US" dirty="0"/>
          </a:p>
        </p:txBody>
      </p:sp>
    </p:spTree>
    <p:extLst>
      <p:ext uri="{BB962C8B-B14F-4D97-AF65-F5344CB8AC3E}">
        <p14:creationId xmlns:p14="http://schemas.microsoft.com/office/powerpoint/2010/main" val="126345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do good volunteer managers need?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08143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56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greatest tool for success is TIME</a:t>
            </a:r>
          </a:p>
        </p:txBody>
      </p:sp>
      <p:sp>
        <p:nvSpPr>
          <p:cNvPr id="3" name="Text Placeholder 2"/>
          <p:cNvSpPr>
            <a:spLocks noGrp="1"/>
          </p:cNvSpPr>
          <p:nvPr>
            <p:ph type="body" idx="1"/>
          </p:nvPr>
        </p:nvSpPr>
        <p:spPr/>
        <p:txBody>
          <a:bodyPr/>
          <a:lstStyle/>
          <a:p>
            <a:r>
              <a:rPr lang="en-US" dirty="0"/>
              <a:t>Make time to</a:t>
            </a:r>
          </a:p>
        </p:txBody>
      </p:sp>
      <p:sp>
        <p:nvSpPr>
          <p:cNvPr id="4" name="Content Placeholder 3"/>
          <p:cNvSpPr>
            <a:spLocks noGrp="1"/>
          </p:cNvSpPr>
          <p:nvPr>
            <p:ph sz="half" idx="2"/>
          </p:nvPr>
        </p:nvSpPr>
        <p:spPr/>
        <p:txBody>
          <a:bodyPr/>
          <a:lstStyle/>
          <a:p>
            <a:r>
              <a:rPr lang="en-US" dirty="0"/>
              <a:t>Assess your volunteer program</a:t>
            </a:r>
          </a:p>
          <a:p>
            <a:r>
              <a:rPr lang="en-US" dirty="0"/>
              <a:t>Learn new strategies</a:t>
            </a:r>
          </a:p>
          <a:p>
            <a:r>
              <a:rPr lang="en-US" dirty="0"/>
              <a:t>Cultivate advocates</a:t>
            </a:r>
          </a:p>
          <a:p>
            <a:r>
              <a:rPr lang="en-US" dirty="0"/>
              <a:t>Build a calendar &amp; action plan</a:t>
            </a:r>
          </a:p>
          <a:p>
            <a:r>
              <a:rPr lang="en-US" dirty="0"/>
              <a:t>Cope with change</a:t>
            </a:r>
          </a:p>
          <a:p>
            <a:r>
              <a:rPr lang="en-US" dirty="0"/>
              <a:t>Help others cope with change</a:t>
            </a:r>
          </a:p>
          <a:p>
            <a:r>
              <a:rPr lang="en-US" dirty="0"/>
              <a:t>Track your progress</a:t>
            </a:r>
          </a:p>
          <a:p>
            <a:endParaRPr lang="en-US" dirty="0"/>
          </a:p>
        </p:txBody>
      </p:sp>
      <p:pic>
        <p:nvPicPr>
          <p:cNvPr id="7" name="Content Placeholder 6" descr="4,350 total underutilized minutes divided by a typical 300 minute ..."/>
          <p:cNvPicPr>
            <a:picLocks noGrp="1" noChangeAspect="1"/>
          </p:cNvPicPr>
          <p:nvPr>
            <p:ph sz="quarter" idx="4"/>
          </p:nvPr>
        </p:nvPicPr>
        <p:blipFill>
          <a:blip r:embed="rId3"/>
          <a:stretch>
            <a:fillRect/>
          </a:stretch>
        </p:blipFill>
        <p:spPr>
          <a:xfrm>
            <a:off x="6109494" y="2881633"/>
            <a:ext cx="2586098" cy="2574604"/>
          </a:xfrm>
        </p:spPr>
      </p:pic>
    </p:spTree>
    <p:extLst>
      <p:ext uri="{BB962C8B-B14F-4D97-AF65-F5344CB8AC3E}">
        <p14:creationId xmlns:p14="http://schemas.microsoft.com/office/powerpoint/2010/main" val="268805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Community Literacy Model</a:t>
            </a:r>
          </a:p>
        </p:txBody>
      </p:sp>
      <p:sp>
        <p:nvSpPr>
          <p:cNvPr id="3" name="Text Placeholder 2"/>
          <p:cNvSpPr>
            <a:spLocks noGrp="1"/>
          </p:cNvSpPr>
          <p:nvPr>
            <p:ph type="body" idx="1"/>
          </p:nvPr>
        </p:nvSpPr>
        <p:spPr>
          <a:xfrm>
            <a:off x="675745" y="1485089"/>
            <a:ext cx="4185623" cy="576262"/>
          </a:xfrm>
        </p:spPr>
        <p:txBody>
          <a:bodyPr/>
          <a:lstStyle/>
          <a:p>
            <a:r>
              <a:rPr lang="en-US" dirty="0"/>
              <a:t>Tutor’s journey in a semester</a:t>
            </a:r>
          </a:p>
        </p:txBody>
      </p:sp>
      <p:sp>
        <p:nvSpPr>
          <p:cNvPr id="4" name="Content Placeholder 3"/>
          <p:cNvSpPr>
            <a:spLocks noGrp="1"/>
          </p:cNvSpPr>
          <p:nvPr>
            <p:ph sz="half" idx="2"/>
          </p:nvPr>
        </p:nvSpPr>
        <p:spPr>
          <a:xfrm>
            <a:off x="675745" y="2160982"/>
            <a:ext cx="4185623" cy="3880380"/>
          </a:xfrm>
        </p:spPr>
        <p:txBody>
          <a:bodyPr>
            <a:normAutofit lnSpcReduction="10000"/>
          </a:bodyPr>
          <a:lstStyle/>
          <a:p>
            <a:r>
              <a:rPr lang="en-US" dirty="0"/>
              <a:t>Recruit completes application</a:t>
            </a:r>
          </a:p>
          <a:p>
            <a:r>
              <a:rPr lang="en-US" dirty="0"/>
              <a:t>Recruit screened</a:t>
            </a:r>
          </a:p>
          <a:p>
            <a:r>
              <a:rPr lang="en-US" dirty="0"/>
              <a:t>Verification sent within few days</a:t>
            </a:r>
          </a:p>
          <a:p>
            <a:r>
              <a:rPr lang="en-US" dirty="0"/>
              <a:t>Orientation &amp; Training scheduled</a:t>
            </a:r>
          </a:p>
          <a:p>
            <a:r>
              <a:rPr lang="en-US" dirty="0"/>
              <a:t>Orientation (video, survey)</a:t>
            </a:r>
          </a:p>
          <a:p>
            <a:r>
              <a:rPr lang="en-US" dirty="0"/>
              <a:t>Training (classroom)</a:t>
            </a:r>
          </a:p>
          <a:p>
            <a:r>
              <a:rPr lang="en-US" dirty="0"/>
              <a:t>2-hour weekly tutoring sessions</a:t>
            </a:r>
          </a:p>
          <a:p>
            <a:r>
              <a:rPr lang="en-US" dirty="0"/>
              <a:t>Check-in (3 weeks in)</a:t>
            </a:r>
          </a:p>
          <a:p>
            <a:r>
              <a:rPr lang="en-US" dirty="0"/>
              <a:t>Potluck of Gratitude </a:t>
            </a:r>
          </a:p>
          <a:p>
            <a:r>
              <a:rPr lang="en-US" dirty="0"/>
              <a:t>End-of-semester survey</a:t>
            </a:r>
          </a:p>
          <a:p>
            <a:endParaRPr lang="en-US" dirty="0"/>
          </a:p>
        </p:txBody>
      </p:sp>
      <p:sp>
        <p:nvSpPr>
          <p:cNvPr id="5" name="Text Placeholder 4"/>
          <p:cNvSpPr>
            <a:spLocks noGrp="1"/>
          </p:cNvSpPr>
          <p:nvPr>
            <p:ph type="body" sz="quarter" idx="3"/>
          </p:nvPr>
        </p:nvSpPr>
        <p:spPr>
          <a:xfrm>
            <a:off x="5536792" y="2240113"/>
            <a:ext cx="4185618" cy="819609"/>
          </a:xfrm>
        </p:spPr>
        <p:txBody>
          <a:bodyPr/>
          <a:lstStyle/>
          <a:p>
            <a:pPr algn="ctr">
              <a:spcBef>
                <a:spcPts val="0"/>
              </a:spcBef>
            </a:pPr>
            <a:r>
              <a:rPr lang="en-US" sz="2000" dirty="0">
                <a:solidFill>
                  <a:schemeClr val="accent1">
                    <a:lumMod val="75000"/>
                  </a:schemeClr>
                </a:solidFill>
              </a:rPr>
              <a:t>Each semester we have over</a:t>
            </a:r>
          </a:p>
          <a:p>
            <a:pPr algn="ctr">
              <a:spcBef>
                <a:spcPts val="0"/>
              </a:spcBef>
            </a:pPr>
            <a:r>
              <a:rPr lang="en-US" sz="2000" dirty="0">
                <a:solidFill>
                  <a:schemeClr val="accent1">
                    <a:lumMod val="75000"/>
                  </a:schemeClr>
                </a:solidFill>
              </a:rPr>
              <a:t>200 volunteer tutors</a:t>
            </a:r>
          </a:p>
          <a:p>
            <a:pPr algn="ctr"/>
            <a:endParaRPr lang="en-US" dirty="0">
              <a:solidFill>
                <a:schemeClr val="accent1">
                  <a:lumMod val="75000"/>
                </a:schemeClr>
              </a:solidFill>
            </a:endParaRPr>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4178230647"/>
              </p:ext>
            </p:extLst>
          </p:nvPr>
        </p:nvGraphicFramePr>
        <p:xfrm>
          <a:off x="5087938" y="2736850"/>
          <a:ext cx="4186237" cy="330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569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Volunteer Management 101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09884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1493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757</TotalTime>
  <Words>1025</Words>
  <Application>Microsoft Office PowerPoint</Application>
  <PresentationFormat>Widescreen</PresentationFormat>
  <Paragraphs>171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Print</vt:lpstr>
      <vt:lpstr>Trebuchet MS</vt:lpstr>
      <vt:lpstr>Wingdings 3</vt:lpstr>
      <vt:lpstr>Facet</vt:lpstr>
      <vt:lpstr>Recruiting &amp; Keeping Loyal Volunteers</vt:lpstr>
      <vt:lpstr>Why is volunteer management important?</vt:lpstr>
      <vt:lpstr>Why is volunteer management important?</vt:lpstr>
      <vt:lpstr>What do long-term volunteers need?</vt:lpstr>
      <vt:lpstr>Reasons volunteers stay</vt:lpstr>
      <vt:lpstr>What do good volunteer managers need?</vt:lpstr>
      <vt:lpstr>The greatest tool for success is TIME</vt:lpstr>
      <vt:lpstr>Community Literacy Model</vt:lpstr>
      <vt:lpstr>Volunteer Management 101</vt:lpstr>
      <vt:lpstr>Volunteer Management FTW</vt:lpstr>
      <vt:lpstr>Planning ahead</vt:lpstr>
      <vt:lpstr>What has not worked</vt:lpstr>
      <vt:lpstr>AGAIN: The greatest tool for success is TIME</vt:lpstr>
      <vt:lpstr>Change starts with YOU!</vt:lpstr>
      <vt:lpstr>Recruiting &amp; Keeping Loyal Volunteers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&amp; Keeping Loyal Volunteers</dc:title>
  <dc:creator>Shawn Steen</dc:creator>
  <cp:lastModifiedBy>Shawn Steen</cp:lastModifiedBy>
  <cp:revision>60</cp:revision>
  <dcterms:created xsi:type="dcterms:W3CDTF">2016-10-11T19:02:28Z</dcterms:created>
  <dcterms:modified xsi:type="dcterms:W3CDTF">2016-10-13T14:01:53Z</dcterms:modified>
</cp:coreProperties>
</file>