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charts/chart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3" r:id="rId2"/>
    <p:sldMasterId id="2147483727" r:id="rId3"/>
  </p:sldMasterIdLst>
  <p:notesMasterIdLst>
    <p:notesMasterId r:id="rId26"/>
  </p:notesMasterIdLst>
  <p:handoutMasterIdLst>
    <p:handoutMasterId r:id="rId27"/>
  </p:handoutMasterIdLst>
  <p:sldIdLst>
    <p:sldId id="307" r:id="rId4"/>
    <p:sldId id="417" r:id="rId5"/>
    <p:sldId id="336" r:id="rId6"/>
    <p:sldId id="414" r:id="rId7"/>
    <p:sldId id="367" r:id="rId8"/>
    <p:sldId id="403" r:id="rId9"/>
    <p:sldId id="398" r:id="rId10"/>
    <p:sldId id="405" r:id="rId11"/>
    <p:sldId id="407" r:id="rId12"/>
    <p:sldId id="400" r:id="rId13"/>
    <p:sldId id="401" r:id="rId14"/>
    <p:sldId id="385" r:id="rId15"/>
    <p:sldId id="386" r:id="rId16"/>
    <p:sldId id="387" r:id="rId17"/>
    <p:sldId id="391" r:id="rId18"/>
    <p:sldId id="394" r:id="rId19"/>
    <p:sldId id="395" r:id="rId20"/>
    <p:sldId id="412" r:id="rId21"/>
    <p:sldId id="413" r:id="rId22"/>
    <p:sldId id="323" r:id="rId23"/>
    <p:sldId id="416" r:id="rId24"/>
    <p:sldId id="265" r:id="rId2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A9AD0D-752B-4474-BDCE-C4C5DB4496CF}">
          <p14:sldIdLst>
            <p14:sldId id="307"/>
            <p14:sldId id="417"/>
            <p14:sldId id="336"/>
            <p14:sldId id="414"/>
            <p14:sldId id="367"/>
            <p14:sldId id="403"/>
            <p14:sldId id="398"/>
            <p14:sldId id="405"/>
            <p14:sldId id="407"/>
            <p14:sldId id="400"/>
            <p14:sldId id="401"/>
            <p14:sldId id="385"/>
            <p14:sldId id="386"/>
            <p14:sldId id="387"/>
            <p14:sldId id="391"/>
            <p14:sldId id="394"/>
            <p14:sldId id="395"/>
            <p14:sldId id="412"/>
            <p14:sldId id="413"/>
            <p14:sldId id="323"/>
            <p14:sldId id="416"/>
            <p14:sldId id="26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g"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9900"/>
    <a:srgbClr val="336699"/>
    <a:srgbClr val="FF9933"/>
    <a:srgbClr val="0066CC"/>
    <a:srgbClr val="0066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40" autoAdjust="0"/>
    <p:restoredTop sz="93939" autoAdjust="0"/>
  </p:normalViewPr>
  <p:slideViewPr>
    <p:cSldViewPr>
      <p:cViewPr>
        <p:scale>
          <a:sx n="100" d="100"/>
          <a:sy n="100" d="100"/>
        </p:scale>
        <p:origin x="-2424" y="-306"/>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68" y="-84"/>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lineChart>
        <c:grouping val="standard"/>
        <c:varyColors val="0"/>
        <c:ser>
          <c:idx val="0"/>
          <c:order val="0"/>
          <c:tx>
            <c:strRef>
              <c:f>Sheet1!$B$1</c:f>
              <c:strCache>
                <c:ptCount val="1"/>
                <c:pt idx="0">
                  <c:v>Civilian Labor Force</c:v>
                </c:pt>
              </c:strCache>
            </c:strRef>
          </c:tx>
          <c:cat>
            <c:numRef>
              <c:f>Sheet1!$A$2:$A$9</c:f>
              <c:numCache>
                <c:formatCode>General</c:formatCode>
                <c:ptCount val="8"/>
                <c:pt idx="0">
                  <c:v>1960</c:v>
                </c:pt>
                <c:pt idx="1">
                  <c:v>1970</c:v>
                </c:pt>
                <c:pt idx="2">
                  <c:v>1980</c:v>
                </c:pt>
                <c:pt idx="3">
                  <c:v>1990</c:v>
                </c:pt>
                <c:pt idx="4">
                  <c:v>2000</c:v>
                </c:pt>
                <c:pt idx="5">
                  <c:v>2010</c:v>
                </c:pt>
                <c:pt idx="6">
                  <c:v>2020</c:v>
                </c:pt>
                <c:pt idx="7">
                  <c:v>2030</c:v>
                </c:pt>
              </c:numCache>
            </c:numRef>
          </c:cat>
          <c:val>
            <c:numRef>
              <c:f>Sheet1!$B$2:$B$9</c:f>
              <c:numCache>
                <c:formatCode>General</c:formatCode>
                <c:ptCount val="8"/>
                <c:pt idx="0">
                  <c:v>1800</c:v>
                </c:pt>
                <c:pt idx="1">
                  <c:v>1900</c:v>
                </c:pt>
                <c:pt idx="2">
                  <c:v>2400</c:v>
                </c:pt>
                <c:pt idx="3">
                  <c:v>2600</c:v>
                </c:pt>
                <c:pt idx="4">
                  <c:v>3000</c:v>
                </c:pt>
                <c:pt idx="5">
                  <c:v>3100</c:v>
                </c:pt>
                <c:pt idx="6">
                  <c:v>3150</c:v>
                </c:pt>
                <c:pt idx="7">
                  <c:v>3155</c:v>
                </c:pt>
              </c:numCache>
            </c:numRef>
          </c:val>
          <c:smooth val="0"/>
        </c:ser>
        <c:ser>
          <c:idx val="1"/>
          <c:order val="1"/>
          <c:tx>
            <c:strRef>
              <c:f>Sheet1!$C$1</c:f>
              <c:strCache>
                <c:ptCount val="1"/>
                <c:pt idx="0">
                  <c:v>Population</c:v>
                </c:pt>
              </c:strCache>
            </c:strRef>
          </c:tx>
          <c:cat>
            <c:numRef>
              <c:f>Sheet1!$A$2:$A$9</c:f>
              <c:numCache>
                <c:formatCode>General</c:formatCode>
                <c:ptCount val="8"/>
                <c:pt idx="0">
                  <c:v>1960</c:v>
                </c:pt>
                <c:pt idx="1">
                  <c:v>1970</c:v>
                </c:pt>
                <c:pt idx="2">
                  <c:v>1980</c:v>
                </c:pt>
                <c:pt idx="3">
                  <c:v>1990</c:v>
                </c:pt>
                <c:pt idx="4">
                  <c:v>2000</c:v>
                </c:pt>
                <c:pt idx="5">
                  <c:v>2010</c:v>
                </c:pt>
                <c:pt idx="6">
                  <c:v>2020</c:v>
                </c:pt>
                <c:pt idx="7">
                  <c:v>2030</c:v>
                </c:pt>
              </c:numCache>
            </c:numRef>
          </c:cat>
          <c:val>
            <c:numRef>
              <c:f>Sheet1!$C$2:$C$9</c:f>
              <c:numCache>
                <c:formatCode>General</c:formatCode>
                <c:ptCount val="8"/>
                <c:pt idx="0">
                  <c:v>4000</c:v>
                </c:pt>
                <c:pt idx="1">
                  <c:v>4450</c:v>
                </c:pt>
                <c:pt idx="2">
                  <c:v>4600</c:v>
                </c:pt>
                <c:pt idx="3">
                  <c:v>4900</c:v>
                </c:pt>
                <c:pt idx="4">
                  <c:v>5300</c:v>
                </c:pt>
                <c:pt idx="5">
                  <c:v>5800</c:v>
                </c:pt>
                <c:pt idx="6">
                  <c:v>6100</c:v>
                </c:pt>
                <c:pt idx="7">
                  <c:v>6400</c:v>
                </c:pt>
              </c:numCache>
            </c:numRef>
          </c:val>
          <c:smooth val="0"/>
        </c:ser>
        <c:dLbls>
          <c:showLegendKey val="0"/>
          <c:showVal val="0"/>
          <c:showCatName val="0"/>
          <c:showSerName val="0"/>
          <c:showPercent val="0"/>
          <c:showBubbleSize val="0"/>
        </c:dLbls>
        <c:marker val="1"/>
        <c:smooth val="0"/>
        <c:axId val="42630144"/>
        <c:axId val="42644224"/>
      </c:lineChart>
      <c:catAx>
        <c:axId val="42630144"/>
        <c:scaling>
          <c:orientation val="minMax"/>
        </c:scaling>
        <c:delete val="0"/>
        <c:axPos val="b"/>
        <c:numFmt formatCode="General" sourceLinked="1"/>
        <c:majorTickMark val="out"/>
        <c:minorTickMark val="none"/>
        <c:tickLblPos val="nextTo"/>
        <c:crossAx val="42644224"/>
        <c:crosses val="autoZero"/>
        <c:auto val="1"/>
        <c:lblAlgn val="ctr"/>
        <c:lblOffset val="100"/>
        <c:noMultiLvlLbl val="0"/>
      </c:catAx>
      <c:valAx>
        <c:axId val="42644224"/>
        <c:scaling>
          <c:orientation val="minMax"/>
          <c:max val="7000"/>
          <c:min val="0"/>
        </c:scaling>
        <c:delete val="0"/>
        <c:axPos val="l"/>
        <c:majorGridlines/>
        <c:numFmt formatCode="General" sourceLinked="1"/>
        <c:majorTickMark val="out"/>
        <c:minorTickMark val="none"/>
        <c:tickLblPos val="nextTo"/>
        <c:crossAx val="42630144"/>
        <c:crosses val="autoZero"/>
        <c:crossBetween val="between"/>
        <c:majorUnit val="1000"/>
      </c:valAx>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smtClean="0"/>
              <a:t>Projected</a:t>
            </a:r>
            <a:r>
              <a:rPr lang="en-US" sz="1400" baseline="0" dirty="0" smtClean="0"/>
              <a:t> Job Openings (2010-20)</a:t>
            </a:r>
          </a:p>
          <a:p>
            <a:pPr>
              <a:defRPr sz="1400"/>
            </a:pPr>
            <a:r>
              <a:rPr lang="en-US" sz="1400" baseline="0" dirty="0" smtClean="0"/>
              <a:t> By Entry Level Education</a:t>
            </a:r>
            <a:endParaRPr lang="en-US" sz="1400" dirty="0"/>
          </a:p>
        </c:rich>
      </c:tx>
      <c:layout>
        <c:manualLayout>
          <c:xMode val="edge"/>
          <c:yMode val="edge"/>
          <c:x val="1.1217948717948719E-3"/>
          <c:y val="0"/>
        </c:manualLayout>
      </c:layout>
      <c:overlay val="0"/>
    </c:title>
    <c:autoTitleDeleted val="0"/>
    <c:plotArea>
      <c:layout>
        <c:manualLayout>
          <c:layoutTarget val="inner"/>
          <c:xMode val="edge"/>
          <c:yMode val="edge"/>
          <c:x val="0.3370692004845548"/>
          <c:y val="6.7680180180180183E-2"/>
          <c:w val="0.6621473097112861"/>
          <c:h val="0.80018869262963754"/>
        </c:manualLayout>
      </c:layout>
      <c:barChart>
        <c:barDir val="bar"/>
        <c:grouping val="stacked"/>
        <c:varyColors val="0"/>
        <c:ser>
          <c:idx val="0"/>
          <c:order val="0"/>
          <c:tx>
            <c:strRef>
              <c:f>Sheet1!$B$1</c:f>
              <c:strCache>
                <c:ptCount val="1"/>
                <c:pt idx="0">
                  <c:v>Replacement Openings</c:v>
                </c:pt>
              </c:strCache>
            </c:strRef>
          </c:tx>
          <c:invertIfNegative val="0"/>
          <c:dLbls>
            <c:dLbl>
              <c:idx val="2"/>
              <c:layout/>
              <c:dLblPos val="ctr"/>
              <c:showLegendKey val="0"/>
              <c:showVal val="1"/>
              <c:showCatName val="0"/>
              <c:showSerName val="0"/>
              <c:showPercent val="0"/>
              <c:showBubbleSize val="0"/>
            </c:dLbl>
            <c:dLbl>
              <c:idx val="3"/>
              <c:layout>
                <c:manualLayout>
                  <c:x val="1.1217948717948718E-2"/>
                  <c:y val="-4.5043271618074769E-3"/>
                </c:manualLayout>
              </c:layout>
              <c:dLblPos val="ctr"/>
              <c:showLegendKey val="0"/>
              <c:showVal val="1"/>
              <c:showCatName val="0"/>
              <c:showSerName val="0"/>
              <c:showPercent val="0"/>
              <c:showBubbleSize val="0"/>
            </c:dLbl>
            <c:dLbl>
              <c:idx val="4"/>
              <c:layout>
                <c:manualLayout>
                  <c:x val="9.6153846153846159E-3"/>
                  <c:y val="0"/>
                </c:manualLayout>
              </c:layout>
              <c:dLblPos val="ctr"/>
              <c:showLegendKey val="0"/>
              <c:showVal val="1"/>
              <c:showCatName val="0"/>
              <c:showSerName val="0"/>
              <c:showPercent val="0"/>
              <c:showBubbleSize val="0"/>
            </c:dLbl>
            <c:dLbl>
              <c:idx val="6"/>
              <c:layout/>
              <c:dLblPos val="ctr"/>
              <c:showLegendKey val="0"/>
              <c:showVal val="1"/>
              <c:showCatName val="0"/>
              <c:showSerName val="0"/>
              <c:showPercent val="0"/>
              <c:showBubbleSize val="0"/>
            </c:dLbl>
            <c:dLbl>
              <c:idx val="7"/>
              <c:layout/>
              <c:dLblPos val="ctr"/>
              <c:showLegendKey val="0"/>
              <c:showVal val="1"/>
              <c:showCatName val="0"/>
              <c:showSerName val="0"/>
              <c:showPercent val="0"/>
              <c:showBubbleSize val="0"/>
            </c:dLbl>
            <c:txPr>
              <a:bodyPr/>
              <a:lstStyle/>
              <a:p>
                <a:pPr>
                  <a:defRPr sz="1200">
                    <a:solidFill>
                      <a:schemeClr val="bg1"/>
                    </a:solidFill>
                  </a:defRPr>
                </a:pPr>
                <a:endParaRPr lang="en-US"/>
              </a:p>
            </c:txPr>
            <c:showLegendKey val="0"/>
            <c:showVal val="0"/>
            <c:showCatName val="0"/>
            <c:showSerName val="0"/>
            <c:showPercent val="0"/>
            <c:showBubbleSize val="0"/>
          </c:dLbls>
          <c:cat>
            <c:strRef>
              <c:f>Sheet1!$A$2:$A$9</c:f>
              <c:strCache>
                <c:ptCount val="8"/>
                <c:pt idx="0">
                  <c:v>Doctoral or Professional Degree</c:v>
                </c:pt>
                <c:pt idx="1">
                  <c:v>Master's Degree</c:v>
                </c:pt>
                <c:pt idx="2">
                  <c:v>Bachelor's Degree</c:v>
                </c:pt>
                <c:pt idx="3">
                  <c:v>Associate's Degree</c:v>
                </c:pt>
                <c:pt idx="4">
                  <c:v>Postsecondary non-degree award</c:v>
                </c:pt>
                <c:pt idx="5">
                  <c:v>Some College, No Degree</c:v>
                </c:pt>
                <c:pt idx="6">
                  <c:v>High School Diploma or Equivalent</c:v>
                </c:pt>
                <c:pt idx="7">
                  <c:v>Less than High School</c:v>
                </c:pt>
              </c:strCache>
            </c:strRef>
          </c:cat>
          <c:val>
            <c:numRef>
              <c:f>Sheet1!$B$2:$B$9</c:f>
              <c:numCache>
                <c:formatCode>General</c:formatCode>
                <c:ptCount val="8"/>
                <c:pt idx="0">
                  <c:v>15000</c:v>
                </c:pt>
                <c:pt idx="1">
                  <c:v>12000</c:v>
                </c:pt>
                <c:pt idx="2">
                  <c:v>94730</c:v>
                </c:pt>
                <c:pt idx="3">
                  <c:v>28600</c:v>
                </c:pt>
                <c:pt idx="4">
                  <c:v>27740</c:v>
                </c:pt>
                <c:pt idx="5">
                  <c:v>7000</c:v>
                </c:pt>
                <c:pt idx="6">
                  <c:v>287590</c:v>
                </c:pt>
                <c:pt idx="7">
                  <c:v>218860</c:v>
                </c:pt>
              </c:numCache>
            </c:numRef>
          </c:val>
        </c:ser>
        <c:ser>
          <c:idx val="1"/>
          <c:order val="1"/>
          <c:tx>
            <c:strRef>
              <c:f>Sheet1!$C$1</c:f>
              <c:strCache>
                <c:ptCount val="1"/>
                <c:pt idx="0">
                  <c:v>Growth Openings</c:v>
                </c:pt>
              </c:strCache>
            </c:strRef>
          </c:tx>
          <c:invertIfNegative val="0"/>
          <c:dLbls>
            <c:dLbl>
              <c:idx val="2"/>
              <c:layout/>
              <c:dLblPos val="inBase"/>
              <c:showLegendKey val="0"/>
              <c:showVal val="1"/>
              <c:showCatName val="0"/>
              <c:showSerName val="0"/>
              <c:showPercent val="0"/>
              <c:showBubbleSize val="0"/>
            </c:dLbl>
            <c:dLbl>
              <c:idx val="6"/>
              <c:layout/>
              <c:dLblPos val="ctr"/>
              <c:showLegendKey val="0"/>
              <c:showVal val="1"/>
              <c:showCatName val="0"/>
              <c:showSerName val="0"/>
              <c:showPercent val="0"/>
              <c:showBubbleSize val="0"/>
            </c:dLbl>
            <c:dLbl>
              <c:idx val="7"/>
              <c:layout/>
              <c:dLblPos val="ctr"/>
              <c:showLegendKey val="0"/>
              <c:showVal val="1"/>
              <c:showCatName val="0"/>
              <c:showSerName val="0"/>
              <c:showPercent val="0"/>
              <c:showBubbleSize val="0"/>
            </c:dLbl>
            <c:txPr>
              <a:bodyPr/>
              <a:lstStyle/>
              <a:p>
                <a:pPr>
                  <a:defRPr sz="1200">
                    <a:solidFill>
                      <a:schemeClr val="bg1"/>
                    </a:solidFill>
                  </a:defRPr>
                </a:pPr>
                <a:endParaRPr lang="en-US"/>
              </a:p>
            </c:txPr>
            <c:showLegendKey val="0"/>
            <c:showVal val="0"/>
            <c:showCatName val="0"/>
            <c:showSerName val="0"/>
            <c:showPercent val="0"/>
            <c:showBubbleSize val="0"/>
          </c:dLbls>
          <c:cat>
            <c:strRef>
              <c:f>Sheet1!$A$2:$A$9</c:f>
              <c:strCache>
                <c:ptCount val="8"/>
                <c:pt idx="0">
                  <c:v>Doctoral or Professional Degree</c:v>
                </c:pt>
                <c:pt idx="1">
                  <c:v>Master's Degree</c:v>
                </c:pt>
                <c:pt idx="2">
                  <c:v>Bachelor's Degree</c:v>
                </c:pt>
                <c:pt idx="3">
                  <c:v>Associate's Degree</c:v>
                </c:pt>
                <c:pt idx="4">
                  <c:v>Postsecondary non-degree award</c:v>
                </c:pt>
                <c:pt idx="5">
                  <c:v>Some College, No Degree</c:v>
                </c:pt>
                <c:pt idx="6">
                  <c:v>High School Diploma or Equivalent</c:v>
                </c:pt>
                <c:pt idx="7">
                  <c:v>Less than High School</c:v>
                </c:pt>
              </c:strCache>
            </c:strRef>
          </c:cat>
          <c:val>
            <c:numRef>
              <c:f>Sheet1!$C$2:$C$9</c:f>
              <c:numCache>
                <c:formatCode>General</c:formatCode>
                <c:ptCount val="8"/>
                <c:pt idx="0">
                  <c:v>10000</c:v>
                </c:pt>
                <c:pt idx="1">
                  <c:v>4000</c:v>
                </c:pt>
                <c:pt idx="2">
                  <c:v>53250</c:v>
                </c:pt>
                <c:pt idx="3">
                  <c:v>21000</c:v>
                </c:pt>
                <c:pt idx="4">
                  <c:v>16000</c:v>
                </c:pt>
                <c:pt idx="5">
                  <c:v>2500</c:v>
                </c:pt>
                <c:pt idx="6">
                  <c:v>135310</c:v>
                </c:pt>
                <c:pt idx="7">
                  <c:v>107390</c:v>
                </c:pt>
              </c:numCache>
            </c:numRef>
          </c:val>
        </c:ser>
        <c:dLbls>
          <c:showLegendKey val="0"/>
          <c:showVal val="0"/>
          <c:showCatName val="0"/>
          <c:showSerName val="0"/>
          <c:showPercent val="0"/>
          <c:showBubbleSize val="0"/>
        </c:dLbls>
        <c:gapWidth val="75"/>
        <c:overlap val="100"/>
        <c:axId val="43037440"/>
        <c:axId val="43038976"/>
      </c:barChart>
      <c:catAx>
        <c:axId val="43037440"/>
        <c:scaling>
          <c:orientation val="maxMin"/>
        </c:scaling>
        <c:delete val="0"/>
        <c:axPos val="l"/>
        <c:majorTickMark val="none"/>
        <c:minorTickMark val="none"/>
        <c:tickLblPos val="nextTo"/>
        <c:txPr>
          <a:bodyPr/>
          <a:lstStyle/>
          <a:p>
            <a:pPr>
              <a:defRPr sz="1200" b="1">
                <a:latin typeface="+mj-lt"/>
              </a:defRPr>
            </a:pPr>
            <a:endParaRPr lang="en-US"/>
          </a:p>
        </c:txPr>
        <c:crossAx val="43038976"/>
        <c:crosses val="autoZero"/>
        <c:auto val="1"/>
        <c:lblAlgn val="ctr"/>
        <c:lblOffset val="100"/>
        <c:noMultiLvlLbl val="0"/>
      </c:catAx>
      <c:valAx>
        <c:axId val="43038976"/>
        <c:scaling>
          <c:orientation val="minMax"/>
        </c:scaling>
        <c:delete val="1"/>
        <c:axPos val="t"/>
        <c:majorGridlines/>
        <c:numFmt formatCode="General" sourceLinked="1"/>
        <c:majorTickMark val="none"/>
        <c:minorTickMark val="none"/>
        <c:tickLblPos val="nextTo"/>
        <c:crossAx val="43037440"/>
        <c:crosses val="autoZero"/>
        <c:crossBetween val="between"/>
      </c:valAx>
    </c:plotArea>
    <c:legend>
      <c:legendPos val="b"/>
      <c:layout>
        <c:manualLayout>
          <c:xMode val="edge"/>
          <c:yMode val="edge"/>
          <c:x val="0.28718390369473046"/>
          <c:y val="0.91066166560261053"/>
          <c:w val="0.64999104078336367"/>
          <c:h val="6.0059055118110237E-2"/>
        </c:manualLayout>
      </c:layout>
      <c:overlay val="0"/>
    </c:legend>
    <c:plotVisOnly val="1"/>
    <c:dispBlanksAs val="gap"/>
    <c:showDLblsOverMax val="0"/>
  </c:chart>
  <c:spPr>
    <a:solidFill>
      <a:schemeClr val="bg1">
        <a:lumMod val="75000"/>
      </a:schemeClr>
    </a:solidFill>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0905000222429821"/>
          <c:y val="0.92013882053805773"/>
        </c:manualLayout>
      </c:layout>
      <c:overlay val="0"/>
      <c:txPr>
        <a:bodyPr/>
        <a:lstStyle/>
        <a:p>
          <a:pPr>
            <a:defRPr b="1"/>
          </a:pPr>
          <a:endParaRPr lang="en-US"/>
        </a:p>
      </c:txPr>
    </c:title>
    <c:autoTitleDeleted val="0"/>
    <c:plotArea>
      <c:layout>
        <c:manualLayout>
          <c:layoutTarget val="inner"/>
          <c:xMode val="edge"/>
          <c:yMode val="edge"/>
          <c:x val="0.10140353218559545"/>
          <c:y val="0.17427554954068239"/>
          <c:w val="0.8028428755727568"/>
          <c:h val="0.74012077591863512"/>
        </c:manualLayout>
      </c:layout>
      <c:pieChart>
        <c:varyColors val="1"/>
        <c:ser>
          <c:idx val="0"/>
          <c:order val="0"/>
          <c:tx>
            <c:strRef>
              <c:f>Sheet1!$B$1</c:f>
              <c:strCache>
                <c:ptCount val="1"/>
                <c:pt idx="0">
                  <c:v>Then</c:v>
                </c:pt>
              </c:strCache>
            </c:strRef>
          </c:tx>
          <c:dPt>
            <c:idx val="2"/>
            <c:bubble3D val="0"/>
            <c:spPr>
              <a:solidFill>
                <a:srgbClr val="009900"/>
              </a:solidFill>
            </c:spPr>
          </c:dPt>
          <c:dLbls>
            <c:dLbl>
              <c:idx val="0"/>
              <c:layout>
                <c:manualLayout>
                  <c:x val="0.21187506561679789"/>
                  <c:y val="-6.0386318897637792E-2"/>
                </c:manualLayout>
              </c:layout>
              <c:showLegendKey val="0"/>
              <c:showVal val="0"/>
              <c:showCatName val="1"/>
              <c:showSerName val="0"/>
              <c:showPercent val="1"/>
              <c:showBubbleSize val="0"/>
            </c:dLbl>
            <c:dLbl>
              <c:idx val="1"/>
              <c:layout>
                <c:manualLayout>
                  <c:x val="-0.17241870189955069"/>
                  <c:y val="0.14813115157480314"/>
                </c:manualLayout>
              </c:layout>
              <c:showLegendKey val="0"/>
              <c:showVal val="0"/>
              <c:showCatName val="1"/>
              <c:showSerName val="0"/>
              <c:showPercent val="1"/>
              <c:showBubbleSize val="0"/>
            </c:dLbl>
            <c:dLbl>
              <c:idx val="2"/>
              <c:layout>
                <c:manualLayout>
                  <c:x val="-0.22455603007251212"/>
                  <c:y val="-0.1137709153543307"/>
                </c:manualLayout>
              </c:layout>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1"/>
          </c:dLbls>
          <c:cat>
            <c:strRef>
              <c:f>Sheet1!$A$2:$A$4</c:f>
              <c:strCache>
                <c:ptCount val="3"/>
                <c:pt idx="0">
                  <c:v>Unskilled</c:v>
                </c:pt>
                <c:pt idx="1">
                  <c:v>Skilled</c:v>
                </c:pt>
                <c:pt idx="2">
                  <c:v>Professional</c:v>
                </c:pt>
              </c:strCache>
            </c:strRef>
          </c:cat>
          <c:val>
            <c:numRef>
              <c:f>Sheet1!$B$2:$B$4</c:f>
              <c:numCache>
                <c:formatCode>0%</c:formatCode>
                <c:ptCount val="3"/>
                <c:pt idx="0">
                  <c:v>0.6</c:v>
                </c:pt>
                <c:pt idx="1">
                  <c:v>0.2</c:v>
                </c:pt>
                <c:pt idx="2">
                  <c:v>0.2</c:v>
                </c:pt>
              </c:numCache>
            </c:numRef>
          </c:val>
        </c:ser>
        <c:dLbls>
          <c:showLegendKey val="0"/>
          <c:showVal val="0"/>
          <c:showCatName val="1"/>
          <c:showSerName val="0"/>
          <c:showPercent val="1"/>
          <c:showBubbleSize val="0"/>
          <c:showLeaderLines val="1"/>
        </c:dLbls>
        <c:firstSliceAng val="150"/>
      </c:pieChart>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Now</a:t>
            </a:r>
          </a:p>
        </c:rich>
      </c:tx>
      <c:layout>
        <c:manualLayout>
          <c:xMode val="edge"/>
          <c:yMode val="edge"/>
          <c:x val="0.42912837635801854"/>
          <c:y val="0.92307692307692313"/>
        </c:manualLayout>
      </c:layout>
      <c:overlay val="0"/>
    </c:title>
    <c:autoTitleDeleted val="0"/>
    <c:plotArea>
      <c:layout/>
      <c:pieChart>
        <c:varyColors val="1"/>
        <c:ser>
          <c:idx val="0"/>
          <c:order val="0"/>
          <c:tx>
            <c:strRef>
              <c:f>Sheet1!$B$1</c:f>
              <c:strCache>
                <c:ptCount val="1"/>
                <c:pt idx="0">
                  <c:v>Sales</c:v>
                </c:pt>
              </c:strCache>
            </c:strRef>
          </c:tx>
          <c:dPt>
            <c:idx val="2"/>
            <c:bubble3D val="0"/>
            <c:spPr>
              <a:solidFill>
                <a:srgbClr val="009900"/>
              </a:solidFill>
            </c:spPr>
          </c:dPt>
          <c:dLbls>
            <c:dLbl>
              <c:idx val="0"/>
              <c:layout>
                <c:manualLayout>
                  <c:x val="-0.14099480049171068"/>
                  <c:y val="0.12523076923076923"/>
                </c:manualLayout>
              </c:layout>
              <c:showLegendKey val="0"/>
              <c:showVal val="0"/>
              <c:showCatName val="1"/>
              <c:showSerName val="0"/>
              <c:showPercent val="1"/>
              <c:showBubbleSize val="0"/>
            </c:dLbl>
            <c:dLbl>
              <c:idx val="1"/>
              <c:layout>
                <c:manualLayout>
                  <c:x val="-0.14655561646566331"/>
                  <c:y val="-5.3050878255602667E-2"/>
                </c:manualLayout>
              </c:layout>
              <c:showLegendKey val="0"/>
              <c:showVal val="0"/>
              <c:showCatName val="1"/>
              <c:showSerName val="0"/>
              <c:showPercent val="1"/>
              <c:showBubbleSize val="0"/>
            </c:dLbl>
            <c:dLbl>
              <c:idx val="2"/>
              <c:layout>
                <c:manualLayout>
                  <c:x val="0.20934125718462407"/>
                  <c:y val="2.4481324449828389E-2"/>
                </c:manualLayout>
              </c:layout>
              <c:showLegendKey val="0"/>
              <c:showVal val="0"/>
              <c:showCatName val="1"/>
              <c:showSerName val="0"/>
              <c:showPercent val="1"/>
              <c:showBubbleSize val="0"/>
            </c:dLbl>
            <c:txPr>
              <a:bodyPr/>
              <a:lstStyle/>
              <a:p>
                <a:pPr>
                  <a:defRPr sz="1200"/>
                </a:pPr>
                <a:endParaRPr lang="en-US"/>
              </a:p>
            </c:txPr>
            <c:showLegendKey val="0"/>
            <c:showVal val="0"/>
            <c:showCatName val="1"/>
            <c:showSerName val="0"/>
            <c:showPercent val="1"/>
            <c:showBubbleSize val="0"/>
            <c:showLeaderLines val="1"/>
          </c:dLbls>
          <c:cat>
            <c:strRef>
              <c:f>Sheet1!$A$2:$A$4</c:f>
              <c:strCache>
                <c:ptCount val="3"/>
                <c:pt idx="0">
                  <c:v>Unskilled</c:v>
                </c:pt>
                <c:pt idx="1">
                  <c:v>Skilled</c:v>
                </c:pt>
                <c:pt idx="2">
                  <c:v>Professional</c:v>
                </c:pt>
              </c:strCache>
            </c:strRef>
          </c:cat>
          <c:val>
            <c:numRef>
              <c:f>Sheet1!$B$2:$B$4</c:f>
              <c:numCache>
                <c:formatCode>0%</c:formatCode>
                <c:ptCount val="3"/>
                <c:pt idx="0">
                  <c:v>0.12</c:v>
                </c:pt>
                <c:pt idx="1">
                  <c:v>0.2</c:v>
                </c:pt>
                <c:pt idx="2">
                  <c:v>0.68</c:v>
                </c:pt>
              </c:numCache>
            </c:numRef>
          </c:val>
        </c:ser>
        <c:dLbls>
          <c:showLegendKey val="0"/>
          <c:showVal val="0"/>
          <c:showCatName val="1"/>
          <c:showSerName val="0"/>
          <c:showPercent val="1"/>
          <c:showBubbleSize val="0"/>
          <c:showLeaderLines val="1"/>
        </c:dLbls>
        <c:firstSliceAng val="29"/>
      </c:pieChart>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9772706010758554"/>
          <c:y val="3.0769230769230771E-2"/>
          <c:w val="0.65015657077518774"/>
          <c:h val="0.78925338178881488"/>
        </c:manualLayout>
      </c:layout>
      <c:barChart>
        <c:barDir val="bar"/>
        <c:grouping val="percentStacked"/>
        <c:varyColors val="0"/>
        <c:ser>
          <c:idx val="0"/>
          <c:order val="0"/>
          <c:tx>
            <c:strRef>
              <c:f>Sheet1!$B$1</c:f>
              <c:strCache>
                <c:ptCount val="1"/>
                <c:pt idx="0">
                  <c:v>&lt; AD</c:v>
                </c:pt>
              </c:strCache>
            </c:strRef>
          </c:tx>
          <c:invertIfNegative val="0"/>
          <c:cat>
            <c:strRef>
              <c:f>Sheet1!$A$2:$A$3</c:f>
              <c:strCache>
                <c:ptCount val="2"/>
                <c:pt idx="0">
                  <c:v>Tomorrow's Demand</c:v>
                </c:pt>
                <c:pt idx="1">
                  <c:v>Today's Supply</c:v>
                </c:pt>
              </c:strCache>
            </c:strRef>
          </c:cat>
          <c:val>
            <c:numRef>
              <c:f>Sheet1!$B$2:$B$3</c:f>
              <c:numCache>
                <c:formatCode>0%</c:formatCode>
                <c:ptCount val="2"/>
                <c:pt idx="0">
                  <c:v>0.48</c:v>
                </c:pt>
                <c:pt idx="1">
                  <c:v>0.64</c:v>
                </c:pt>
              </c:numCache>
            </c:numRef>
          </c:val>
        </c:ser>
        <c:ser>
          <c:idx val="1"/>
          <c:order val="1"/>
          <c:tx>
            <c:strRef>
              <c:f>Sheet1!$C$1</c:f>
              <c:strCache>
                <c:ptCount val="1"/>
                <c:pt idx="0">
                  <c:v>AD</c:v>
                </c:pt>
              </c:strCache>
            </c:strRef>
          </c:tx>
          <c:invertIfNegative val="0"/>
          <c:cat>
            <c:strRef>
              <c:f>Sheet1!$A$2:$A$3</c:f>
              <c:strCache>
                <c:ptCount val="2"/>
                <c:pt idx="0">
                  <c:v>Tomorrow's Demand</c:v>
                </c:pt>
                <c:pt idx="1">
                  <c:v>Today's Supply</c:v>
                </c:pt>
              </c:strCache>
            </c:strRef>
          </c:cat>
          <c:val>
            <c:numRef>
              <c:f>Sheet1!$C$2:$C$3</c:f>
              <c:numCache>
                <c:formatCode>0%</c:formatCode>
                <c:ptCount val="2"/>
                <c:pt idx="0">
                  <c:v>0.11</c:v>
                </c:pt>
                <c:pt idx="1">
                  <c:v>0.1</c:v>
                </c:pt>
              </c:numCache>
            </c:numRef>
          </c:val>
        </c:ser>
        <c:ser>
          <c:idx val="2"/>
          <c:order val="2"/>
          <c:tx>
            <c:strRef>
              <c:f>Sheet1!$D$1</c:f>
              <c:strCache>
                <c:ptCount val="1"/>
                <c:pt idx="0">
                  <c:v>BS or &gt;</c:v>
                </c:pt>
              </c:strCache>
            </c:strRef>
          </c:tx>
          <c:invertIfNegative val="0"/>
          <c:cat>
            <c:strRef>
              <c:f>Sheet1!$A$2:$A$3</c:f>
              <c:strCache>
                <c:ptCount val="2"/>
                <c:pt idx="0">
                  <c:v>Tomorrow's Demand</c:v>
                </c:pt>
                <c:pt idx="1">
                  <c:v>Today's Supply</c:v>
                </c:pt>
              </c:strCache>
            </c:strRef>
          </c:cat>
          <c:val>
            <c:numRef>
              <c:f>Sheet1!$D$2:$D$3</c:f>
              <c:numCache>
                <c:formatCode>0%</c:formatCode>
                <c:ptCount val="2"/>
                <c:pt idx="0">
                  <c:v>0.41</c:v>
                </c:pt>
                <c:pt idx="1">
                  <c:v>0.26</c:v>
                </c:pt>
              </c:numCache>
            </c:numRef>
          </c:val>
        </c:ser>
        <c:dLbls>
          <c:showLegendKey val="0"/>
          <c:showVal val="1"/>
          <c:showCatName val="0"/>
          <c:showSerName val="0"/>
          <c:showPercent val="0"/>
          <c:showBubbleSize val="0"/>
        </c:dLbls>
        <c:gapWidth val="75"/>
        <c:overlap val="100"/>
        <c:axId val="78642560"/>
        <c:axId val="182531200"/>
      </c:barChart>
      <c:catAx>
        <c:axId val="78642560"/>
        <c:scaling>
          <c:orientation val="maxMin"/>
        </c:scaling>
        <c:delete val="0"/>
        <c:axPos val="l"/>
        <c:majorTickMark val="none"/>
        <c:minorTickMark val="none"/>
        <c:tickLblPos val="nextTo"/>
        <c:crossAx val="182531200"/>
        <c:crosses val="autoZero"/>
        <c:auto val="1"/>
        <c:lblAlgn val="ctr"/>
        <c:lblOffset val="100"/>
        <c:noMultiLvlLbl val="0"/>
      </c:catAx>
      <c:valAx>
        <c:axId val="182531200"/>
        <c:scaling>
          <c:orientation val="minMax"/>
        </c:scaling>
        <c:delete val="1"/>
        <c:axPos val="t"/>
        <c:numFmt formatCode="0%" sourceLinked="1"/>
        <c:majorTickMark val="none"/>
        <c:minorTickMark val="none"/>
        <c:tickLblPos val="nextTo"/>
        <c:crossAx val="78642560"/>
        <c:crosses val="autoZero"/>
        <c:crossBetween val="between"/>
      </c:valAx>
    </c:plotArea>
    <c:legend>
      <c:legendPos val="b"/>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smtClean="0"/>
              <a:t>Top</a:t>
            </a:r>
            <a:r>
              <a:rPr lang="en-US" sz="1400" baseline="0" dirty="0" smtClean="0"/>
              <a:t> ways passive candidates keep their options open</a:t>
            </a:r>
            <a:endParaRPr lang="en-US" sz="1400" dirty="0"/>
          </a:p>
        </c:rich>
      </c:tx>
      <c:layout/>
      <c:overlay val="0"/>
    </c:title>
    <c:autoTitleDeleted val="0"/>
    <c:plotArea>
      <c:layout>
        <c:manualLayout>
          <c:layoutTarget val="inner"/>
          <c:xMode val="edge"/>
          <c:yMode val="edge"/>
          <c:x val="0.1807322569527294"/>
          <c:y val="0.13865525332060766"/>
          <c:w val="0.78559770937723694"/>
          <c:h val="0.75900898751292456"/>
        </c:manualLayout>
      </c:layout>
      <c:barChart>
        <c:barDir val="col"/>
        <c:grouping val="clustered"/>
        <c:varyColors val="0"/>
        <c:ser>
          <c:idx val="0"/>
          <c:order val="0"/>
          <c:tx>
            <c:strRef>
              <c:f>Sheet1!$B$1</c:f>
              <c:strCache>
                <c:ptCount val="1"/>
                <c:pt idx="0">
                  <c:v>Series 1</c:v>
                </c:pt>
              </c:strCache>
            </c:strRef>
          </c:tx>
          <c:invertIfNegative val="0"/>
          <c:cat>
            <c:strRef>
              <c:f>Sheet1!$A$2:$A$4</c:f>
              <c:strCache>
                <c:ptCount val="3"/>
                <c:pt idx="0">
                  <c:v>LinkedIn</c:v>
                </c:pt>
                <c:pt idx="1">
                  <c:v>Referrals</c:v>
                </c:pt>
                <c:pt idx="2">
                  <c:v>Recruiters</c:v>
                </c:pt>
              </c:strCache>
            </c:strRef>
          </c:cat>
          <c:val>
            <c:numRef>
              <c:f>Sheet1!$B$2:$B$4</c:f>
              <c:numCache>
                <c:formatCode>0%</c:formatCode>
                <c:ptCount val="3"/>
                <c:pt idx="0">
                  <c:v>0.7</c:v>
                </c:pt>
                <c:pt idx="1">
                  <c:v>0.57999999999999996</c:v>
                </c:pt>
                <c:pt idx="2">
                  <c:v>0.51</c:v>
                </c:pt>
              </c:numCache>
            </c:numRef>
          </c:val>
        </c:ser>
        <c:dLbls>
          <c:showLegendKey val="0"/>
          <c:showVal val="0"/>
          <c:showCatName val="0"/>
          <c:showSerName val="0"/>
          <c:showPercent val="0"/>
          <c:showBubbleSize val="0"/>
        </c:dLbls>
        <c:gapWidth val="150"/>
        <c:axId val="182582272"/>
        <c:axId val="182727424"/>
      </c:barChart>
      <c:catAx>
        <c:axId val="182582272"/>
        <c:scaling>
          <c:orientation val="minMax"/>
        </c:scaling>
        <c:delete val="0"/>
        <c:axPos val="b"/>
        <c:majorTickMark val="out"/>
        <c:minorTickMark val="none"/>
        <c:tickLblPos val="nextTo"/>
        <c:crossAx val="182727424"/>
        <c:crosses val="autoZero"/>
        <c:auto val="1"/>
        <c:lblAlgn val="ctr"/>
        <c:lblOffset val="100"/>
        <c:noMultiLvlLbl val="0"/>
      </c:catAx>
      <c:valAx>
        <c:axId val="182727424"/>
        <c:scaling>
          <c:orientation val="minMax"/>
        </c:scaling>
        <c:delete val="0"/>
        <c:axPos val="l"/>
        <c:majorGridlines/>
        <c:numFmt formatCode="0%" sourceLinked="1"/>
        <c:majorTickMark val="out"/>
        <c:minorTickMark val="none"/>
        <c:tickLblPos val="nextTo"/>
        <c:crossAx val="1825822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dLbls>
            <c:txPr>
              <a:bodyPr/>
              <a:lstStyle/>
              <a:p>
                <a:pPr>
                  <a:defRPr>
                    <a:solidFill>
                      <a:schemeClr val="bg1"/>
                    </a:solidFill>
                  </a:defRPr>
                </a:pPr>
                <a:endParaRPr lang="en-US"/>
              </a:p>
            </c:txPr>
            <c:dLblPos val="inEnd"/>
            <c:showLegendKey val="0"/>
            <c:showVal val="1"/>
            <c:showCatName val="0"/>
            <c:showSerName val="0"/>
            <c:showPercent val="0"/>
            <c:showBubbleSize val="0"/>
            <c:showLeaderLines val="0"/>
          </c:dLbls>
          <c:cat>
            <c:strRef>
              <c:f>Sheet1!$A$2:$A$6</c:f>
              <c:strCache>
                <c:ptCount val="5"/>
                <c:pt idx="0">
                  <c:v>Compensation</c:v>
                </c:pt>
                <c:pt idx="1">
                  <c:v>Growth Opportunities</c:v>
                </c:pt>
                <c:pt idx="2">
                  <c:v>Type of Work</c:v>
                </c:pt>
                <c:pt idx="3">
                  <c:v>Financial Stability of Company</c:v>
                </c:pt>
                <c:pt idx="4">
                  <c:v>Work-life Balance</c:v>
                </c:pt>
              </c:strCache>
            </c:strRef>
          </c:cat>
          <c:val>
            <c:numRef>
              <c:f>Sheet1!$B$2:$B$6</c:f>
              <c:numCache>
                <c:formatCode>0%</c:formatCode>
                <c:ptCount val="5"/>
                <c:pt idx="0">
                  <c:v>0.73</c:v>
                </c:pt>
                <c:pt idx="1">
                  <c:v>0.59</c:v>
                </c:pt>
                <c:pt idx="2">
                  <c:v>0.44</c:v>
                </c:pt>
                <c:pt idx="3">
                  <c:v>0.41</c:v>
                </c:pt>
                <c:pt idx="4">
                  <c:v>0.4</c:v>
                </c:pt>
              </c:numCache>
            </c:numRef>
          </c:val>
        </c:ser>
        <c:dLbls>
          <c:showLegendKey val="0"/>
          <c:showVal val="0"/>
          <c:showCatName val="0"/>
          <c:showSerName val="0"/>
          <c:showPercent val="0"/>
          <c:showBubbleSize val="0"/>
        </c:dLbls>
        <c:gapWidth val="75"/>
        <c:overlap val="40"/>
        <c:axId val="204661504"/>
        <c:axId val="204663040"/>
      </c:barChart>
      <c:catAx>
        <c:axId val="204661504"/>
        <c:scaling>
          <c:orientation val="minMax"/>
        </c:scaling>
        <c:delete val="0"/>
        <c:axPos val="b"/>
        <c:majorTickMark val="none"/>
        <c:minorTickMark val="none"/>
        <c:tickLblPos val="nextTo"/>
        <c:txPr>
          <a:bodyPr/>
          <a:lstStyle/>
          <a:p>
            <a:pPr>
              <a:defRPr sz="1600" baseline="0"/>
            </a:pPr>
            <a:endParaRPr lang="en-US"/>
          </a:p>
        </c:txPr>
        <c:crossAx val="204663040"/>
        <c:crosses val="autoZero"/>
        <c:auto val="1"/>
        <c:lblAlgn val="ctr"/>
        <c:lblOffset val="100"/>
        <c:noMultiLvlLbl val="0"/>
      </c:catAx>
      <c:valAx>
        <c:axId val="204663040"/>
        <c:scaling>
          <c:orientation val="minMax"/>
        </c:scaling>
        <c:delete val="0"/>
        <c:axPos val="l"/>
        <c:majorGridlines/>
        <c:numFmt formatCode="0%" sourceLinked="1"/>
        <c:majorTickMark val="none"/>
        <c:minorTickMark val="none"/>
        <c:tickLblPos val="nextTo"/>
        <c:crossAx val="204661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091DC1-641F-43CC-A1EF-842709A6BB4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C0698A4-BF03-41EA-8EB2-9D553B5D9CFF}">
      <dgm:prSet phldrT="[Text]" custT="1"/>
      <dgm:spPr>
        <a:solidFill>
          <a:srgbClr val="336699"/>
        </a:solidFill>
      </dgm:spPr>
      <dgm:t>
        <a:bodyPr/>
        <a:lstStyle/>
        <a:p>
          <a:r>
            <a:rPr lang="en-US" sz="1400" dirty="0" smtClean="0"/>
            <a:t>1. Strategic Plan Leads the Way</a:t>
          </a:r>
          <a:endParaRPr lang="en-US" sz="1400" dirty="0"/>
        </a:p>
      </dgm:t>
    </dgm:pt>
    <dgm:pt modelId="{CF5417E3-5C3A-4834-A5B0-9FE33A07FD26}" type="parTrans" cxnId="{7B1B0AA1-4EF2-47AB-857B-4CEFA209304A}">
      <dgm:prSet/>
      <dgm:spPr/>
      <dgm:t>
        <a:bodyPr/>
        <a:lstStyle/>
        <a:p>
          <a:endParaRPr lang="en-US"/>
        </a:p>
      </dgm:t>
    </dgm:pt>
    <dgm:pt modelId="{99510242-ED38-41BD-92BF-8773A84396C3}" type="sibTrans" cxnId="{7B1B0AA1-4EF2-47AB-857B-4CEFA209304A}">
      <dgm:prSet/>
      <dgm:spPr>
        <a:ln w="12700"/>
      </dgm:spPr>
      <dgm:t>
        <a:bodyPr/>
        <a:lstStyle/>
        <a:p>
          <a:endParaRPr lang="en-US"/>
        </a:p>
      </dgm:t>
    </dgm:pt>
    <dgm:pt modelId="{95C0072E-3472-4772-AACE-AB4F466F70BA}">
      <dgm:prSet phldrT="[Text]" custT="1"/>
      <dgm:spPr>
        <a:solidFill>
          <a:srgbClr val="336699"/>
        </a:solidFill>
      </dgm:spPr>
      <dgm:t>
        <a:bodyPr/>
        <a:lstStyle/>
        <a:p>
          <a:r>
            <a:rPr lang="en-US" sz="1400" dirty="0" smtClean="0"/>
            <a:t>2. Know What Talent You Need</a:t>
          </a:r>
          <a:endParaRPr lang="en-US" sz="1400" dirty="0"/>
        </a:p>
      </dgm:t>
    </dgm:pt>
    <dgm:pt modelId="{AD5E54D6-78A0-41F4-A508-D4DFA9EE31E0}" type="parTrans" cxnId="{EB45568C-BAED-4A9A-9406-5220A3CA84B2}">
      <dgm:prSet/>
      <dgm:spPr/>
      <dgm:t>
        <a:bodyPr/>
        <a:lstStyle/>
        <a:p>
          <a:endParaRPr lang="en-US"/>
        </a:p>
      </dgm:t>
    </dgm:pt>
    <dgm:pt modelId="{A2477ADD-9121-4C1B-B374-BAD553621B7F}" type="sibTrans" cxnId="{EB45568C-BAED-4A9A-9406-5220A3CA84B2}">
      <dgm:prSet/>
      <dgm:spPr>
        <a:ln w="12700"/>
      </dgm:spPr>
      <dgm:t>
        <a:bodyPr/>
        <a:lstStyle/>
        <a:p>
          <a:endParaRPr lang="en-US"/>
        </a:p>
      </dgm:t>
    </dgm:pt>
    <dgm:pt modelId="{0B75618E-9770-491B-96C1-41F51795CE73}">
      <dgm:prSet phldrT="[Text]" custT="1"/>
      <dgm:spPr>
        <a:solidFill>
          <a:srgbClr val="336699"/>
        </a:solidFill>
      </dgm:spPr>
      <dgm:t>
        <a:bodyPr/>
        <a:lstStyle/>
        <a:p>
          <a:r>
            <a:rPr lang="en-US" sz="1400" dirty="0" smtClean="0"/>
            <a:t>3. Know What Talent You Have</a:t>
          </a:r>
          <a:endParaRPr lang="en-US" sz="1400" dirty="0"/>
        </a:p>
      </dgm:t>
    </dgm:pt>
    <dgm:pt modelId="{6EEBD0DB-9A86-4389-AF66-8980A908DE89}" type="parTrans" cxnId="{0DB5382E-BE41-48A4-96E0-FD9D8D168137}">
      <dgm:prSet/>
      <dgm:spPr/>
      <dgm:t>
        <a:bodyPr/>
        <a:lstStyle/>
        <a:p>
          <a:endParaRPr lang="en-US"/>
        </a:p>
      </dgm:t>
    </dgm:pt>
    <dgm:pt modelId="{CCF1DD25-9B58-4587-9A83-B1112565A940}" type="sibTrans" cxnId="{0DB5382E-BE41-48A4-96E0-FD9D8D168137}">
      <dgm:prSet/>
      <dgm:spPr>
        <a:ln w="12700"/>
      </dgm:spPr>
      <dgm:t>
        <a:bodyPr/>
        <a:lstStyle/>
        <a:p>
          <a:endParaRPr lang="en-US"/>
        </a:p>
      </dgm:t>
    </dgm:pt>
    <dgm:pt modelId="{C75E45FA-72A3-4818-8044-5A84D0877949}">
      <dgm:prSet phldrT="[Text]" custT="1"/>
      <dgm:spPr>
        <a:solidFill>
          <a:srgbClr val="336699"/>
        </a:solidFill>
      </dgm:spPr>
      <dgm:t>
        <a:bodyPr/>
        <a:lstStyle/>
        <a:p>
          <a:r>
            <a:rPr lang="en-US" sz="1400" dirty="0" smtClean="0"/>
            <a:t>4. Do The Work – Succession &amp; Development Strategies</a:t>
          </a:r>
          <a:endParaRPr lang="en-US" sz="1400" dirty="0"/>
        </a:p>
      </dgm:t>
    </dgm:pt>
    <dgm:pt modelId="{FFFA92A5-968D-49A5-897E-1122528D1D46}" type="parTrans" cxnId="{BE6DB43B-788E-43D9-9EAB-79E284B345EB}">
      <dgm:prSet/>
      <dgm:spPr/>
      <dgm:t>
        <a:bodyPr/>
        <a:lstStyle/>
        <a:p>
          <a:endParaRPr lang="en-US"/>
        </a:p>
      </dgm:t>
    </dgm:pt>
    <dgm:pt modelId="{B7DFB085-F37A-448B-B878-80B911FE31D5}" type="sibTrans" cxnId="{BE6DB43B-788E-43D9-9EAB-79E284B345EB}">
      <dgm:prSet/>
      <dgm:spPr>
        <a:ln w="12700">
          <a:solidFill>
            <a:schemeClr val="tx1"/>
          </a:solidFill>
        </a:ln>
      </dgm:spPr>
      <dgm:t>
        <a:bodyPr/>
        <a:lstStyle/>
        <a:p>
          <a:endParaRPr lang="en-US"/>
        </a:p>
      </dgm:t>
    </dgm:pt>
    <dgm:pt modelId="{5C794FAA-CE5F-4EE4-BDCD-25FA805C7771}">
      <dgm:prSet phldrT="[Text]" custT="1"/>
      <dgm:spPr>
        <a:solidFill>
          <a:srgbClr val="336699"/>
        </a:solidFill>
      </dgm:spPr>
      <dgm:t>
        <a:bodyPr/>
        <a:lstStyle/>
        <a:p>
          <a:r>
            <a:rPr lang="en-US" sz="1400" dirty="0" smtClean="0"/>
            <a:t>5. Recruit To Fill The Talent Gaps</a:t>
          </a:r>
          <a:endParaRPr lang="en-US" sz="1400" dirty="0"/>
        </a:p>
      </dgm:t>
    </dgm:pt>
    <dgm:pt modelId="{1949B0E9-497A-4AF0-8BF8-E345568D4304}" type="parTrans" cxnId="{63F72BFE-7548-4C8E-B20A-41E5DB06644C}">
      <dgm:prSet/>
      <dgm:spPr/>
      <dgm:t>
        <a:bodyPr/>
        <a:lstStyle/>
        <a:p>
          <a:endParaRPr lang="en-US"/>
        </a:p>
      </dgm:t>
    </dgm:pt>
    <dgm:pt modelId="{DB53CEC5-8E22-4C37-A739-8EA508C57381}" type="sibTrans" cxnId="{63F72BFE-7548-4C8E-B20A-41E5DB06644C}">
      <dgm:prSet/>
      <dgm:spPr>
        <a:ln w="12700"/>
      </dgm:spPr>
      <dgm:t>
        <a:bodyPr/>
        <a:lstStyle/>
        <a:p>
          <a:endParaRPr lang="en-US"/>
        </a:p>
      </dgm:t>
    </dgm:pt>
    <dgm:pt modelId="{963DE5D9-7A05-4709-A21D-E6DEA39143E3}">
      <dgm:prSet phldrT="[Text]" custT="1"/>
      <dgm:spPr>
        <a:solidFill>
          <a:srgbClr val="336699"/>
        </a:solidFill>
      </dgm:spPr>
      <dgm:t>
        <a:bodyPr/>
        <a:lstStyle/>
        <a:p>
          <a:r>
            <a:rPr lang="en-US" sz="1400" dirty="0" smtClean="0"/>
            <a:t>6. Monitor, Evaluate, Improve</a:t>
          </a:r>
          <a:endParaRPr lang="en-US" sz="1400" dirty="0"/>
        </a:p>
      </dgm:t>
    </dgm:pt>
    <dgm:pt modelId="{F2E38B52-4AAA-45A0-9FC5-2DD0868424F5}" type="parTrans" cxnId="{D622D0F2-4473-4FCE-932A-A20EA89AD745}">
      <dgm:prSet/>
      <dgm:spPr/>
      <dgm:t>
        <a:bodyPr/>
        <a:lstStyle/>
        <a:p>
          <a:endParaRPr lang="en-US"/>
        </a:p>
      </dgm:t>
    </dgm:pt>
    <dgm:pt modelId="{76F4E0B0-A09E-4A88-88B2-20A4DA6BEACC}" type="sibTrans" cxnId="{D622D0F2-4473-4FCE-932A-A20EA89AD745}">
      <dgm:prSet/>
      <dgm:spPr>
        <a:ln w="12700"/>
      </dgm:spPr>
      <dgm:t>
        <a:bodyPr/>
        <a:lstStyle/>
        <a:p>
          <a:endParaRPr lang="en-US"/>
        </a:p>
      </dgm:t>
    </dgm:pt>
    <dgm:pt modelId="{0BE6E226-FED9-4B69-837F-AEF4E8864B65}" type="pres">
      <dgm:prSet presAssocID="{9E091DC1-641F-43CC-A1EF-842709A6BB4E}" presName="cycle" presStyleCnt="0">
        <dgm:presLayoutVars>
          <dgm:dir/>
          <dgm:resizeHandles val="exact"/>
        </dgm:presLayoutVars>
      </dgm:prSet>
      <dgm:spPr/>
      <dgm:t>
        <a:bodyPr/>
        <a:lstStyle/>
        <a:p>
          <a:endParaRPr lang="en-US"/>
        </a:p>
      </dgm:t>
    </dgm:pt>
    <dgm:pt modelId="{51AB5F41-1E7E-4EEC-93BA-11BF52F7F2A8}" type="pres">
      <dgm:prSet presAssocID="{1C0698A4-BF03-41EA-8EB2-9D553B5D9CFF}" presName="node" presStyleLbl="node1" presStyleIdx="0" presStyleCnt="6">
        <dgm:presLayoutVars>
          <dgm:bulletEnabled val="1"/>
        </dgm:presLayoutVars>
      </dgm:prSet>
      <dgm:spPr/>
      <dgm:t>
        <a:bodyPr/>
        <a:lstStyle/>
        <a:p>
          <a:endParaRPr lang="en-US"/>
        </a:p>
      </dgm:t>
    </dgm:pt>
    <dgm:pt modelId="{A46B7488-74FF-447B-9EB1-FA65432BBD88}" type="pres">
      <dgm:prSet presAssocID="{1C0698A4-BF03-41EA-8EB2-9D553B5D9CFF}" presName="spNode" presStyleCnt="0"/>
      <dgm:spPr/>
    </dgm:pt>
    <dgm:pt modelId="{1E868D90-7C96-4487-A9A4-4AF9056165A5}" type="pres">
      <dgm:prSet presAssocID="{99510242-ED38-41BD-92BF-8773A84396C3}" presName="sibTrans" presStyleLbl="sibTrans1D1" presStyleIdx="0" presStyleCnt="6"/>
      <dgm:spPr/>
      <dgm:t>
        <a:bodyPr/>
        <a:lstStyle/>
        <a:p>
          <a:endParaRPr lang="en-US"/>
        </a:p>
      </dgm:t>
    </dgm:pt>
    <dgm:pt modelId="{3AA3E841-C9C7-427E-8A73-1AAAC19C346C}" type="pres">
      <dgm:prSet presAssocID="{95C0072E-3472-4772-AACE-AB4F466F70BA}" presName="node" presStyleLbl="node1" presStyleIdx="1" presStyleCnt="6">
        <dgm:presLayoutVars>
          <dgm:bulletEnabled val="1"/>
        </dgm:presLayoutVars>
      </dgm:prSet>
      <dgm:spPr/>
      <dgm:t>
        <a:bodyPr/>
        <a:lstStyle/>
        <a:p>
          <a:endParaRPr lang="en-US"/>
        </a:p>
      </dgm:t>
    </dgm:pt>
    <dgm:pt modelId="{4535EF53-A920-4A14-95E3-1C976C8BFBB3}" type="pres">
      <dgm:prSet presAssocID="{95C0072E-3472-4772-AACE-AB4F466F70BA}" presName="spNode" presStyleCnt="0"/>
      <dgm:spPr/>
    </dgm:pt>
    <dgm:pt modelId="{BF3BBE45-1A36-4B4F-AA71-564F7A54014F}" type="pres">
      <dgm:prSet presAssocID="{A2477ADD-9121-4C1B-B374-BAD553621B7F}" presName="sibTrans" presStyleLbl="sibTrans1D1" presStyleIdx="1" presStyleCnt="6"/>
      <dgm:spPr/>
      <dgm:t>
        <a:bodyPr/>
        <a:lstStyle/>
        <a:p>
          <a:endParaRPr lang="en-US"/>
        </a:p>
      </dgm:t>
    </dgm:pt>
    <dgm:pt modelId="{8E48000A-3C3F-4014-A791-37DF326E5BEB}" type="pres">
      <dgm:prSet presAssocID="{0B75618E-9770-491B-96C1-41F51795CE73}" presName="node" presStyleLbl="node1" presStyleIdx="2" presStyleCnt="6">
        <dgm:presLayoutVars>
          <dgm:bulletEnabled val="1"/>
        </dgm:presLayoutVars>
      </dgm:prSet>
      <dgm:spPr/>
      <dgm:t>
        <a:bodyPr/>
        <a:lstStyle/>
        <a:p>
          <a:endParaRPr lang="en-US"/>
        </a:p>
      </dgm:t>
    </dgm:pt>
    <dgm:pt modelId="{9D9CEBC3-9BC0-43B9-A62E-4BB2DE342FC0}" type="pres">
      <dgm:prSet presAssocID="{0B75618E-9770-491B-96C1-41F51795CE73}" presName="spNode" presStyleCnt="0"/>
      <dgm:spPr/>
    </dgm:pt>
    <dgm:pt modelId="{A5E5CC96-C745-45EE-B01D-4AADB241FD1F}" type="pres">
      <dgm:prSet presAssocID="{CCF1DD25-9B58-4587-9A83-B1112565A940}" presName="sibTrans" presStyleLbl="sibTrans1D1" presStyleIdx="2" presStyleCnt="6"/>
      <dgm:spPr/>
      <dgm:t>
        <a:bodyPr/>
        <a:lstStyle/>
        <a:p>
          <a:endParaRPr lang="en-US"/>
        </a:p>
      </dgm:t>
    </dgm:pt>
    <dgm:pt modelId="{C95CE2F5-1E5E-474B-B9B4-C691A9E3783C}" type="pres">
      <dgm:prSet presAssocID="{C75E45FA-72A3-4818-8044-5A84D0877949}" presName="node" presStyleLbl="node1" presStyleIdx="3" presStyleCnt="6">
        <dgm:presLayoutVars>
          <dgm:bulletEnabled val="1"/>
        </dgm:presLayoutVars>
      </dgm:prSet>
      <dgm:spPr/>
      <dgm:t>
        <a:bodyPr/>
        <a:lstStyle/>
        <a:p>
          <a:endParaRPr lang="en-US"/>
        </a:p>
      </dgm:t>
    </dgm:pt>
    <dgm:pt modelId="{DD6143F6-3D31-480A-935C-7B78738ED2A4}" type="pres">
      <dgm:prSet presAssocID="{C75E45FA-72A3-4818-8044-5A84D0877949}" presName="spNode" presStyleCnt="0"/>
      <dgm:spPr/>
    </dgm:pt>
    <dgm:pt modelId="{E44B9B95-13FF-47CD-B00E-6BE714AFE5C6}" type="pres">
      <dgm:prSet presAssocID="{B7DFB085-F37A-448B-B878-80B911FE31D5}" presName="sibTrans" presStyleLbl="sibTrans1D1" presStyleIdx="3" presStyleCnt="6"/>
      <dgm:spPr/>
      <dgm:t>
        <a:bodyPr/>
        <a:lstStyle/>
        <a:p>
          <a:endParaRPr lang="en-US"/>
        </a:p>
      </dgm:t>
    </dgm:pt>
    <dgm:pt modelId="{8EC0F4E0-C808-4B8E-AD71-3BBA0B3A3BF0}" type="pres">
      <dgm:prSet presAssocID="{5C794FAA-CE5F-4EE4-BDCD-25FA805C7771}" presName="node" presStyleLbl="node1" presStyleIdx="4" presStyleCnt="6">
        <dgm:presLayoutVars>
          <dgm:bulletEnabled val="1"/>
        </dgm:presLayoutVars>
      </dgm:prSet>
      <dgm:spPr/>
      <dgm:t>
        <a:bodyPr/>
        <a:lstStyle/>
        <a:p>
          <a:endParaRPr lang="en-US"/>
        </a:p>
      </dgm:t>
    </dgm:pt>
    <dgm:pt modelId="{D85AF494-B18C-4A26-A773-54D961A18DAE}" type="pres">
      <dgm:prSet presAssocID="{5C794FAA-CE5F-4EE4-BDCD-25FA805C7771}" presName="spNode" presStyleCnt="0"/>
      <dgm:spPr/>
    </dgm:pt>
    <dgm:pt modelId="{D902D42E-2CED-43AA-9614-D31E524A4FA2}" type="pres">
      <dgm:prSet presAssocID="{DB53CEC5-8E22-4C37-A739-8EA508C57381}" presName="sibTrans" presStyleLbl="sibTrans1D1" presStyleIdx="4" presStyleCnt="6"/>
      <dgm:spPr/>
      <dgm:t>
        <a:bodyPr/>
        <a:lstStyle/>
        <a:p>
          <a:endParaRPr lang="en-US"/>
        </a:p>
      </dgm:t>
    </dgm:pt>
    <dgm:pt modelId="{C2DBBCF1-29D0-4485-85B3-E50178902E5E}" type="pres">
      <dgm:prSet presAssocID="{963DE5D9-7A05-4709-A21D-E6DEA39143E3}" presName="node" presStyleLbl="node1" presStyleIdx="5" presStyleCnt="6">
        <dgm:presLayoutVars>
          <dgm:bulletEnabled val="1"/>
        </dgm:presLayoutVars>
      </dgm:prSet>
      <dgm:spPr/>
      <dgm:t>
        <a:bodyPr/>
        <a:lstStyle/>
        <a:p>
          <a:endParaRPr lang="en-US"/>
        </a:p>
      </dgm:t>
    </dgm:pt>
    <dgm:pt modelId="{B4DE55B6-7DBE-4B39-A865-A4C27A8003A4}" type="pres">
      <dgm:prSet presAssocID="{963DE5D9-7A05-4709-A21D-E6DEA39143E3}" presName="spNode" presStyleCnt="0"/>
      <dgm:spPr/>
    </dgm:pt>
    <dgm:pt modelId="{1789AD47-34F3-4E81-8767-A2672ECCD111}" type="pres">
      <dgm:prSet presAssocID="{76F4E0B0-A09E-4A88-88B2-20A4DA6BEACC}" presName="sibTrans" presStyleLbl="sibTrans1D1" presStyleIdx="5" presStyleCnt="6"/>
      <dgm:spPr/>
      <dgm:t>
        <a:bodyPr/>
        <a:lstStyle/>
        <a:p>
          <a:endParaRPr lang="en-US"/>
        </a:p>
      </dgm:t>
    </dgm:pt>
  </dgm:ptLst>
  <dgm:cxnLst>
    <dgm:cxn modelId="{403D3D5B-0BDE-4A07-917B-0E18A7D4E16C}" type="presOf" srcId="{76F4E0B0-A09E-4A88-88B2-20A4DA6BEACC}" destId="{1789AD47-34F3-4E81-8767-A2672ECCD111}" srcOrd="0" destOrd="0" presId="urn:microsoft.com/office/officeart/2005/8/layout/cycle5"/>
    <dgm:cxn modelId="{E115A59D-F3D6-48EF-B43A-2CED5F9F9F07}" type="presOf" srcId="{B7DFB085-F37A-448B-B878-80B911FE31D5}" destId="{E44B9B95-13FF-47CD-B00E-6BE714AFE5C6}" srcOrd="0" destOrd="0" presId="urn:microsoft.com/office/officeart/2005/8/layout/cycle5"/>
    <dgm:cxn modelId="{F59AF475-8145-43A3-9EBD-06420DBBFE63}" type="presOf" srcId="{0B75618E-9770-491B-96C1-41F51795CE73}" destId="{8E48000A-3C3F-4014-A791-37DF326E5BEB}" srcOrd="0" destOrd="0" presId="urn:microsoft.com/office/officeart/2005/8/layout/cycle5"/>
    <dgm:cxn modelId="{C3E16509-EF91-4070-9544-59D513A451BB}" type="presOf" srcId="{5C794FAA-CE5F-4EE4-BDCD-25FA805C7771}" destId="{8EC0F4E0-C808-4B8E-AD71-3BBA0B3A3BF0}" srcOrd="0" destOrd="0" presId="urn:microsoft.com/office/officeart/2005/8/layout/cycle5"/>
    <dgm:cxn modelId="{7B9FD2DB-F373-4179-8366-B81AB6392DA0}" type="presOf" srcId="{C75E45FA-72A3-4818-8044-5A84D0877949}" destId="{C95CE2F5-1E5E-474B-B9B4-C691A9E3783C}" srcOrd="0" destOrd="0" presId="urn:microsoft.com/office/officeart/2005/8/layout/cycle5"/>
    <dgm:cxn modelId="{EA917D85-2277-4BA8-B212-DE4D3285CA43}" type="presOf" srcId="{A2477ADD-9121-4C1B-B374-BAD553621B7F}" destId="{BF3BBE45-1A36-4B4F-AA71-564F7A54014F}" srcOrd="0" destOrd="0" presId="urn:microsoft.com/office/officeart/2005/8/layout/cycle5"/>
    <dgm:cxn modelId="{D622D0F2-4473-4FCE-932A-A20EA89AD745}" srcId="{9E091DC1-641F-43CC-A1EF-842709A6BB4E}" destId="{963DE5D9-7A05-4709-A21D-E6DEA39143E3}" srcOrd="5" destOrd="0" parTransId="{F2E38B52-4AAA-45A0-9FC5-2DD0868424F5}" sibTransId="{76F4E0B0-A09E-4A88-88B2-20A4DA6BEACC}"/>
    <dgm:cxn modelId="{B8ACACF1-B95A-4FC6-84C1-4E2D31B88B21}" type="presOf" srcId="{CCF1DD25-9B58-4587-9A83-B1112565A940}" destId="{A5E5CC96-C745-45EE-B01D-4AADB241FD1F}" srcOrd="0" destOrd="0" presId="urn:microsoft.com/office/officeart/2005/8/layout/cycle5"/>
    <dgm:cxn modelId="{B4F00E0A-2C13-4B1B-98E8-33FCCBA68FF6}" type="presOf" srcId="{DB53CEC5-8E22-4C37-A739-8EA508C57381}" destId="{D902D42E-2CED-43AA-9614-D31E524A4FA2}" srcOrd="0" destOrd="0" presId="urn:microsoft.com/office/officeart/2005/8/layout/cycle5"/>
    <dgm:cxn modelId="{2640DB20-E8ED-4518-A3B1-146DF01FBA76}" type="presOf" srcId="{99510242-ED38-41BD-92BF-8773A84396C3}" destId="{1E868D90-7C96-4487-A9A4-4AF9056165A5}" srcOrd="0" destOrd="0" presId="urn:microsoft.com/office/officeart/2005/8/layout/cycle5"/>
    <dgm:cxn modelId="{63F72BFE-7548-4C8E-B20A-41E5DB06644C}" srcId="{9E091DC1-641F-43CC-A1EF-842709A6BB4E}" destId="{5C794FAA-CE5F-4EE4-BDCD-25FA805C7771}" srcOrd="4" destOrd="0" parTransId="{1949B0E9-497A-4AF0-8BF8-E345568D4304}" sibTransId="{DB53CEC5-8E22-4C37-A739-8EA508C57381}"/>
    <dgm:cxn modelId="{7399BF43-719D-4DE9-B531-00BDBE6880F8}" type="presOf" srcId="{95C0072E-3472-4772-AACE-AB4F466F70BA}" destId="{3AA3E841-C9C7-427E-8A73-1AAAC19C346C}" srcOrd="0" destOrd="0" presId="urn:microsoft.com/office/officeart/2005/8/layout/cycle5"/>
    <dgm:cxn modelId="{469DD0CD-AEDE-4F19-9B34-185FAA9C6FF8}" type="presOf" srcId="{963DE5D9-7A05-4709-A21D-E6DEA39143E3}" destId="{C2DBBCF1-29D0-4485-85B3-E50178902E5E}" srcOrd="0" destOrd="0" presId="urn:microsoft.com/office/officeart/2005/8/layout/cycle5"/>
    <dgm:cxn modelId="{BE6DB43B-788E-43D9-9EAB-79E284B345EB}" srcId="{9E091DC1-641F-43CC-A1EF-842709A6BB4E}" destId="{C75E45FA-72A3-4818-8044-5A84D0877949}" srcOrd="3" destOrd="0" parTransId="{FFFA92A5-968D-49A5-897E-1122528D1D46}" sibTransId="{B7DFB085-F37A-448B-B878-80B911FE31D5}"/>
    <dgm:cxn modelId="{0DB5382E-BE41-48A4-96E0-FD9D8D168137}" srcId="{9E091DC1-641F-43CC-A1EF-842709A6BB4E}" destId="{0B75618E-9770-491B-96C1-41F51795CE73}" srcOrd="2" destOrd="0" parTransId="{6EEBD0DB-9A86-4389-AF66-8980A908DE89}" sibTransId="{CCF1DD25-9B58-4587-9A83-B1112565A940}"/>
    <dgm:cxn modelId="{566A9830-2097-45AF-B8BF-AC655D3DA2A6}" type="presOf" srcId="{9E091DC1-641F-43CC-A1EF-842709A6BB4E}" destId="{0BE6E226-FED9-4B69-837F-AEF4E8864B65}" srcOrd="0" destOrd="0" presId="urn:microsoft.com/office/officeart/2005/8/layout/cycle5"/>
    <dgm:cxn modelId="{7B1B0AA1-4EF2-47AB-857B-4CEFA209304A}" srcId="{9E091DC1-641F-43CC-A1EF-842709A6BB4E}" destId="{1C0698A4-BF03-41EA-8EB2-9D553B5D9CFF}" srcOrd="0" destOrd="0" parTransId="{CF5417E3-5C3A-4834-A5B0-9FE33A07FD26}" sibTransId="{99510242-ED38-41BD-92BF-8773A84396C3}"/>
    <dgm:cxn modelId="{EAEC97EE-DBCA-4C5E-BF2A-1B1AAAE5B427}" type="presOf" srcId="{1C0698A4-BF03-41EA-8EB2-9D553B5D9CFF}" destId="{51AB5F41-1E7E-4EEC-93BA-11BF52F7F2A8}" srcOrd="0" destOrd="0" presId="urn:microsoft.com/office/officeart/2005/8/layout/cycle5"/>
    <dgm:cxn modelId="{EB45568C-BAED-4A9A-9406-5220A3CA84B2}" srcId="{9E091DC1-641F-43CC-A1EF-842709A6BB4E}" destId="{95C0072E-3472-4772-AACE-AB4F466F70BA}" srcOrd="1" destOrd="0" parTransId="{AD5E54D6-78A0-41F4-A508-D4DFA9EE31E0}" sibTransId="{A2477ADD-9121-4C1B-B374-BAD553621B7F}"/>
    <dgm:cxn modelId="{D6841981-5581-40AB-A8A4-904EBC803A1D}" type="presParOf" srcId="{0BE6E226-FED9-4B69-837F-AEF4E8864B65}" destId="{51AB5F41-1E7E-4EEC-93BA-11BF52F7F2A8}" srcOrd="0" destOrd="0" presId="urn:microsoft.com/office/officeart/2005/8/layout/cycle5"/>
    <dgm:cxn modelId="{8B617473-007F-477F-B104-A5D2B5080FD0}" type="presParOf" srcId="{0BE6E226-FED9-4B69-837F-AEF4E8864B65}" destId="{A46B7488-74FF-447B-9EB1-FA65432BBD88}" srcOrd="1" destOrd="0" presId="urn:microsoft.com/office/officeart/2005/8/layout/cycle5"/>
    <dgm:cxn modelId="{859144AA-C7A9-4901-99B6-1F88405D71D0}" type="presParOf" srcId="{0BE6E226-FED9-4B69-837F-AEF4E8864B65}" destId="{1E868D90-7C96-4487-A9A4-4AF9056165A5}" srcOrd="2" destOrd="0" presId="urn:microsoft.com/office/officeart/2005/8/layout/cycle5"/>
    <dgm:cxn modelId="{0848C257-D396-4EDC-90DC-2E76ADBE2A4F}" type="presParOf" srcId="{0BE6E226-FED9-4B69-837F-AEF4E8864B65}" destId="{3AA3E841-C9C7-427E-8A73-1AAAC19C346C}" srcOrd="3" destOrd="0" presId="urn:microsoft.com/office/officeart/2005/8/layout/cycle5"/>
    <dgm:cxn modelId="{BEBEFBF3-4695-4B7D-8F91-16A9828DD9C0}" type="presParOf" srcId="{0BE6E226-FED9-4B69-837F-AEF4E8864B65}" destId="{4535EF53-A920-4A14-95E3-1C976C8BFBB3}" srcOrd="4" destOrd="0" presId="urn:microsoft.com/office/officeart/2005/8/layout/cycle5"/>
    <dgm:cxn modelId="{C602FAE9-B677-45F4-8C54-295ABDEA64FF}" type="presParOf" srcId="{0BE6E226-FED9-4B69-837F-AEF4E8864B65}" destId="{BF3BBE45-1A36-4B4F-AA71-564F7A54014F}" srcOrd="5" destOrd="0" presId="urn:microsoft.com/office/officeart/2005/8/layout/cycle5"/>
    <dgm:cxn modelId="{61F8EBDA-F832-44AF-BA60-77C8E369EF34}" type="presParOf" srcId="{0BE6E226-FED9-4B69-837F-AEF4E8864B65}" destId="{8E48000A-3C3F-4014-A791-37DF326E5BEB}" srcOrd="6" destOrd="0" presId="urn:microsoft.com/office/officeart/2005/8/layout/cycle5"/>
    <dgm:cxn modelId="{6807B485-106B-4015-9993-B015876130DB}" type="presParOf" srcId="{0BE6E226-FED9-4B69-837F-AEF4E8864B65}" destId="{9D9CEBC3-9BC0-43B9-A62E-4BB2DE342FC0}" srcOrd="7" destOrd="0" presId="urn:microsoft.com/office/officeart/2005/8/layout/cycle5"/>
    <dgm:cxn modelId="{34251123-18E9-4A94-BB6A-56B3DB65BE38}" type="presParOf" srcId="{0BE6E226-FED9-4B69-837F-AEF4E8864B65}" destId="{A5E5CC96-C745-45EE-B01D-4AADB241FD1F}" srcOrd="8" destOrd="0" presId="urn:microsoft.com/office/officeart/2005/8/layout/cycle5"/>
    <dgm:cxn modelId="{B93B016B-FD2F-4769-85AD-07C9037AD161}" type="presParOf" srcId="{0BE6E226-FED9-4B69-837F-AEF4E8864B65}" destId="{C95CE2F5-1E5E-474B-B9B4-C691A9E3783C}" srcOrd="9" destOrd="0" presId="urn:microsoft.com/office/officeart/2005/8/layout/cycle5"/>
    <dgm:cxn modelId="{075227DF-7463-4730-9A29-6AECD1D009D1}" type="presParOf" srcId="{0BE6E226-FED9-4B69-837F-AEF4E8864B65}" destId="{DD6143F6-3D31-480A-935C-7B78738ED2A4}" srcOrd="10" destOrd="0" presId="urn:microsoft.com/office/officeart/2005/8/layout/cycle5"/>
    <dgm:cxn modelId="{77F81CA1-700C-4B79-BDF5-5B09A3686671}" type="presParOf" srcId="{0BE6E226-FED9-4B69-837F-AEF4E8864B65}" destId="{E44B9B95-13FF-47CD-B00E-6BE714AFE5C6}" srcOrd="11" destOrd="0" presId="urn:microsoft.com/office/officeart/2005/8/layout/cycle5"/>
    <dgm:cxn modelId="{0061BD86-6923-4CE6-A629-B51D94FA4650}" type="presParOf" srcId="{0BE6E226-FED9-4B69-837F-AEF4E8864B65}" destId="{8EC0F4E0-C808-4B8E-AD71-3BBA0B3A3BF0}" srcOrd="12" destOrd="0" presId="urn:microsoft.com/office/officeart/2005/8/layout/cycle5"/>
    <dgm:cxn modelId="{DB6D371A-ED78-4754-ABB3-E14E2C56B8FE}" type="presParOf" srcId="{0BE6E226-FED9-4B69-837F-AEF4E8864B65}" destId="{D85AF494-B18C-4A26-A773-54D961A18DAE}" srcOrd="13" destOrd="0" presId="urn:microsoft.com/office/officeart/2005/8/layout/cycle5"/>
    <dgm:cxn modelId="{EFB8558B-6F37-439F-BCFA-FFF42BB6150F}" type="presParOf" srcId="{0BE6E226-FED9-4B69-837F-AEF4E8864B65}" destId="{D902D42E-2CED-43AA-9614-D31E524A4FA2}" srcOrd="14" destOrd="0" presId="urn:microsoft.com/office/officeart/2005/8/layout/cycle5"/>
    <dgm:cxn modelId="{FD71930B-5711-4310-B812-3F04445ACFBF}" type="presParOf" srcId="{0BE6E226-FED9-4B69-837F-AEF4E8864B65}" destId="{C2DBBCF1-29D0-4485-85B3-E50178902E5E}" srcOrd="15" destOrd="0" presId="urn:microsoft.com/office/officeart/2005/8/layout/cycle5"/>
    <dgm:cxn modelId="{670C1A6F-A36F-4117-9B06-39B14F0FE261}" type="presParOf" srcId="{0BE6E226-FED9-4B69-837F-AEF4E8864B65}" destId="{B4DE55B6-7DBE-4B39-A865-A4C27A8003A4}" srcOrd="16" destOrd="0" presId="urn:microsoft.com/office/officeart/2005/8/layout/cycle5"/>
    <dgm:cxn modelId="{9CA97687-C581-4008-8C15-8D3FE1FF48FF}" type="presParOf" srcId="{0BE6E226-FED9-4B69-837F-AEF4E8864B65}" destId="{1789AD47-34F3-4E81-8767-A2672ECCD111}" srcOrd="17" destOrd="0" presId="urn:microsoft.com/office/officeart/2005/8/layout/cycle5"/>
  </dgm:cxnLst>
  <dgm:bg/>
  <dgm:whole>
    <a:ln w="1270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4B080A-96FC-41E9-8949-59C217363BBF}" type="doc">
      <dgm:prSet loTypeId="urn:microsoft.com/office/officeart/2005/8/layout/venn1" loCatId="relationship" qsTypeId="urn:microsoft.com/office/officeart/2005/8/quickstyle/simple3" qsCatId="simple" csTypeId="urn:microsoft.com/office/officeart/2005/8/colors/accent3_4" csCatId="accent3" phldr="1"/>
      <dgm:spPr/>
    </dgm:pt>
    <dgm:pt modelId="{AC00BDE0-0E41-44B5-A655-4A4B8BC1A3E3}">
      <dgm:prSet phldrT="[Text]"/>
      <dgm:spPr/>
      <dgm:t>
        <a:bodyPr/>
        <a:lstStyle/>
        <a:p>
          <a:r>
            <a:rPr lang="en-US" dirty="0" smtClean="0"/>
            <a:t>Aspiration</a:t>
          </a:r>
          <a:endParaRPr lang="en-US" dirty="0"/>
        </a:p>
      </dgm:t>
    </dgm:pt>
    <dgm:pt modelId="{5577D299-B38A-4C64-AF66-8B0A414B473D}" type="parTrans" cxnId="{C005A1B5-C510-47A0-8D57-30562A8C2620}">
      <dgm:prSet/>
      <dgm:spPr/>
      <dgm:t>
        <a:bodyPr/>
        <a:lstStyle/>
        <a:p>
          <a:endParaRPr lang="en-US"/>
        </a:p>
      </dgm:t>
    </dgm:pt>
    <dgm:pt modelId="{BC1C1451-EB0F-4786-81C3-ED9BF4EE99CB}" type="sibTrans" cxnId="{C005A1B5-C510-47A0-8D57-30562A8C2620}">
      <dgm:prSet/>
      <dgm:spPr/>
      <dgm:t>
        <a:bodyPr/>
        <a:lstStyle/>
        <a:p>
          <a:endParaRPr lang="en-US"/>
        </a:p>
      </dgm:t>
    </dgm:pt>
    <dgm:pt modelId="{17E944BF-C617-4297-89CB-255E57DE2AD1}">
      <dgm:prSet phldrT="[Text]"/>
      <dgm:spPr/>
      <dgm:t>
        <a:bodyPr/>
        <a:lstStyle/>
        <a:p>
          <a:r>
            <a:rPr lang="en-US" dirty="0" smtClean="0"/>
            <a:t>Engagement</a:t>
          </a:r>
          <a:endParaRPr lang="en-US" dirty="0"/>
        </a:p>
      </dgm:t>
    </dgm:pt>
    <dgm:pt modelId="{49FB21C5-5AFE-4969-B3D2-D06210864ABE}" type="parTrans" cxnId="{07EB1CF2-336E-49A1-B1C7-D7CACAC23C77}">
      <dgm:prSet/>
      <dgm:spPr/>
      <dgm:t>
        <a:bodyPr/>
        <a:lstStyle/>
        <a:p>
          <a:endParaRPr lang="en-US"/>
        </a:p>
      </dgm:t>
    </dgm:pt>
    <dgm:pt modelId="{AA6CE53E-A04E-4C4D-AF52-3D68A094CE55}" type="sibTrans" cxnId="{07EB1CF2-336E-49A1-B1C7-D7CACAC23C77}">
      <dgm:prSet/>
      <dgm:spPr/>
      <dgm:t>
        <a:bodyPr/>
        <a:lstStyle/>
        <a:p>
          <a:endParaRPr lang="en-US"/>
        </a:p>
      </dgm:t>
    </dgm:pt>
    <dgm:pt modelId="{12F969F1-F9FF-42D1-80D2-D62335F0E698}">
      <dgm:prSet phldrT="[Text]"/>
      <dgm:spPr/>
      <dgm:t>
        <a:bodyPr/>
        <a:lstStyle/>
        <a:p>
          <a:r>
            <a:rPr lang="en-US" dirty="0" smtClean="0"/>
            <a:t>Ability</a:t>
          </a:r>
          <a:endParaRPr lang="en-US" dirty="0"/>
        </a:p>
      </dgm:t>
    </dgm:pt>
    <dgm:pt modelId="{C386A990-26FB-44CA-9D20-B842333A5544}" type="parTrans" cxnId="{484E0F41-2289-4889-8E2F-CCE4ED408DD1}">
      <dgm:prSet/>
      <dgm:spPr/>
      <dgm:t>
        <a:bodyPr/>
        <a:lstStyle/>
        <a:p>
          <a:endParaRPr lang="en-US"/>
        </a:p>
      </dgm:t>
    </dgm:pt>
    <dgm:pt modelId="{706FFFC9-851F-46E5-AB0C-5828774F93B4}" type="sibTrans" cxnId="{484E0F41-2289-4889-8E2F-CCE4ED408DD1}">
      <dgm:prSet/>
      <dgm:spPr/>
      <dgm:t>
        <a:bodyPr/>
        <a:lstStyle/>
        <a:p>
          <a:endParaRPr lang="en-US"/>
        </a:p>
      </dgm:t>
    </dgm:pt>
    <dgm:pt modelId="{C5C4F0BA-94AB-42A2-81BC-C9AC6808F3AF}" type="pres">
      <dgm:prSet presAssocID="{E14B080A-96FC-41E9-8949-59C217363BBF}" presName="compositeShape" presStyleCnt="0">
        <dgm:presLayoutVars>
          <dgm:chMax val="7"/>
          <dgm:dir/>
          <dgm:resizeHandles val="exact"/>
        </dgm:presLayoutVars>
      </dgm:prSet>
      <dgm:spPr/>
    </dgm:pt>
    <dgm:pt modelId="{4AC4FF88-EBED-4A49-B440-581F409D1A9B}" type="pres">
      <dgm:prSet presAssocID="{AC00BDE0-0E41-44B5-A655-4A4B8BC1A3E3}" presName="circ1" presStyleLbl="vennNode1" presStyleIdx="0" presStyleCnt="3"/>
      <dgm:spPr/>
      <dgm:t>
        <a:bodyPr/>
        <a:lstStyle/>
        <a:p>
          <a:endParaRPr lang="en-US"/>
        </a:p>
      </dgm:t>
    </dgm:pt>
    <dgm:pt modelId="{3E346361-E587-4A16-A61A-98CD455A3A04}" type="pres">
      <dgm:prSet presAssocID="{AC00BDE0-0E41-44B5-A655-4A4B8BC1A3E3}" presName="circ1Tx" presStyleLbl="revTx" presStyleIdx="0" presStyleCnt="0">
        <dgm:presLayoutVars>
          <dgm:chMax val="0"/>
          <dgm:chPref val="0"/>
          <dgm:bulletEnabled val="1"/>
        </dgm:presLayoutVars>
      </dgm:prSet>
      <dgm:spPr/>
      <dgm:t>
        <a:bodyPr/>
        <a:lstStyle/>
        <a:p>
          <a:endParaRPr lang="en-US"/>
        </a:p>
      </dgm:t>
    </dgm:pt>
    <dgm:pt modelId="{067DAC0C-8FDC-4593-9CE5-DB263E981567}" type="pres">
      <dgm:prSet presAssocID="{17E944BF-C617-4297-89CB-255E57DE2AD1}" presName="circ2" presStyleLbl="vennNode1" presStyleIdx="1" presStyleCnt="3" custLinFactNeighborX="-262" custLinFactNeighborY="-8036"/>
      <dgm:spPr/>
      <dgm:t>
        <a:bodyPr/>
        <a:lstStyle/>
        <a:p>
          <a:endParaRPr lang="en-US"/>
        </a:p>
      </dgm:t>
    </dgm:pt>
    <dgm:pt modelId="{940AA670-5887-4DBF-89E8-D901C53A3BF1}" type="pres">
      <dgm:prSet presAssocID="{17E944BF-C617-4297-89CB-255E57DE2AD1}" presName="circ2Tx" presStyleLbl="revTx" presStyleIdx="0" presStyleCnt="0">
        <dgm:presLayoutVars>
          <dgm:chMax val="0"/>
          <dgm:chPref val="0"/>
          <dgm:bulletEnabled val="1"/>
        </dgm:presLayoutVars>
      </dgm:prSet>
      <dgm:spPr/>
      <dgm:t>
        <a:bodyPr/>
        <a:lstStyle/>
        <a:p>
          <a:endParaRPr lang="en-US"/>
        </a:p>
      </dgm:t>
    </dgm:pt>
    <dgm:pt modelId="{488A59D6-74E6-4353-96E5-8E57F74C0113}" type="pres">
      <dgm:prSet presAssocID="{12F969F1-F9FF-42D1-80D2-D62335F0E698}" presName="circ3" presStyleLbl="vennNode1" presStyleIdx="2" presStyleCnt="3" custLinFactNeighborX="-226" custLinFactNeighborY="-8036"/>
      <dgm:spPr/>
      <dgm:t>
        <a:bodyPr/>
        <a:lstStyle/>
        <a:p>
          <a:endParaRPr lang="en-US"/>
        </a:p>
      </dgm:t>
    </dgm:pt>
    <dgm:pt modelId="{FD0FE364-6CD9-498B-93EC-28CAF379A237}" type="pres">
      <dgm:prSet presAssocID="{12F969F1-F9FF-42D1-80D2-D62335F0E698}" presName="circ3Tx" presStyleLbl="revTx" presStyleIdx="0" presStyleCnt="0">
        <dgm:presLayoutVars>
          <dgm:chMax val="0"/>
          <dgm:chPref val="0"/>
          <dgm:bulletEnabled val="1"/>
        </dgm:presLayoutVars>
      </dgm:prSet>
      <dgm:spPr/>
      <dgm:t>
        <a:bodyPr/>
        <a:lstStyle/>
        <a:p>
          <a:endParaRPr lang="en-US"/>
        </a:p>
      </dgm:t>
    </dgm:pt>
  </dgm:ptLst>
  <dgm:cxnLst>
    <dgm:cxn modelId="{B75E6579-E712-4A5A-8739-6782F91921E7}" type="presOf" srcId="{12F969F1-F9FF-42D1-80D2-D62335F0E698}" destId="{488A59D6-74E6-4353-96E5-8E57F74C0113}" srcOrd="0" destOrd="0" presId="urn:microsoft.com/office/officeart/2005/8/layout/venn1"/>
    <dgm:cxn modelId="{62A6FE24-CE34-46CF-A901-8603BDF2C78C}" type="presOf" srcId="{17E944BF-C617-4297-89CB-255E57DE2AD1}" destId="{940AA670-5887-4DBF-89E8-D901C53A3BF1}" srcOrd="1" destOrd="0" presId="urn:microsoft.com/office/officeart/2005/8/layout/venn1"/>
    <dgm:cxn modelId="{C005A1B5-C510-47A0-8D57-30562A8C2620}" srcId="{E14B080A-96FC-41E9-8949-59C217363BBF}" destId="{AC00BDE0-0E41-44B5-A655-4A4B8BC1A3E3}" srcOrd="0" destOrd="0" parTransId="{5577D299-B38A-4C64-AF66-8B0A414B473D}" sibTransId="{BC1C1451-EB0F-4786-81C3-ED9BF4EE99CB}"/>
    <dgm:cxn modelId="{6242EF3B-5BFD-4DB2-8A06-3C96EACC5E18}" type="presOf" srcId="{AC00BDE0-0E41-44B5-A655-4A4B8BC1A3E3}" destId="{3E346361-E587-4A16-A61A-98CD455A3A04}" srcOrd="1" destOrd="0" presId="urn:microsoft.com/office/officeart/2005/8/layout/venn1"/>
    <dgm:cxn modelId="{FFEA97E2-E779-48F8-ABAD-7C7FAEC00E91}" type="presOf" srcId="{AC00BDE0-0E41-44B5-A655-4A4B8BC1A3E3}" destId="{4AC4FF88-EBED-4A49-B440-581F409D1A9B}" srcOrd="0" destOrd="0" presId="urn:microsoft.com/office/officeart/2005/8/layout/venn1"/>
    <dgm:cxn modelId="{A7CCF85C-65D5-443C-B789-7C1AF83B9AFD}" type="presOf" srcId="{E14B080A-96FC-41E9-8949-59C217363BBF}" destId="{C5C4F0BA-94AB-42A2-81BC-C9AC6808F3AF}" srcOrd="0" destOrd="0" presId="urn:microsoft.com/office/officeart/2005/8/layout/venn1"/>
    <dgm:cxn modelId="{484E0F41-2289-4889-8E2F-CCE4ED408DD1}" srcId="{E14B080A-96FC-41E9-8949-59C217363BBF}" destId="{12F969F1-F9FF-42D1-80D2-D62335F0E698}" srcOrd="2" destOrd="0" parTransId="{C386A990-26FB-44CA-9D20-B842333A5544}" sibTransId="{706FFFC9-851F-46E5-AB0C-5828774F93B4}"/>
    <dgm:cxn modelId="{DDB51DB3-C801-4739-9105-920C91DDE52F}" type="presOf" srcId="{12F969F1-F9FF-42D1-80D2-D62335F0E698}" destId="{FD0FE364-6CD9-498B-93EC-28CAF379A237}" srcOrd="1" destOrd="0" presId="urn:microsoft.com/office/officeart/2005/8/layout/venn1"/>
    <dgm:cxn modelId="{DA7FE2E3-53C3-4D93-9BEA-149378F72AB7}" type="presOf" srcId="{17E944BF-C617-4297-89CB-255E57DE2AD1}" destId="{067DAC0C-8FDC-4593-9CE5-DB263E981567}" srcOrd="0" destOrd="0" presId="urn:microsoft.com/office/officeart/2005/8/layout/venn1"/>
    <dgm:cxn modelId="{07EB1CF2-336E-49A1-B1C7-D7CACAC23C77}" srcId="{E14B080A-96FC-41E9-8949-59C217363BBF}" destId="{17E944BF-C617-4297-89CB-255E57DE2AD1}" srcOrd="1" destOrd="0" parTransId="{49FB21C5-5AFE-4969-B3D2-D06210864ABE}" sibTransId="{AA6CE53E-A04E-4C4D-AF52-3D68A094CE55}"/>
    <dgm:cxn modelId="{1DC2C81E-6214-4EE9-92EC-982994B60931}" type="presParOf" srcId="{C5C4F0BA-94AB-42A2-81BC-C9AC6808F3AF}" destId="{4AC4FF88-EBED-4A49-B440-581F409D1A9B}" srcOrd="0" destOrd="0" presId="urn:microsoft.com/office/officeart/2005/8/layout/venn1"/>
    <dgm:cxn modelId="{708365CC-E1C0-4531-BF5E-024AF557F663}" type="presParOf" srcId="{C5C4F0BA-94AB-42A2-81BC-C9AC6808F3AF}" destId="{3E346361-E587-4A16-A61A-98CD455A3A04}" srcOrd="1" destOrd="0" presId="urn:microsoft.com/office/officeart/2005/8/layout/venn1"/>
    <dgm:cxn modelId="{ADF7D9FC-663A-4BFC-BC47-A4232A23CEC1}" type="presParOf" srcId="{C5C4F0BA-94AB-42A2-81BC-C9AC6808F3AF}" destId="{067DAC0C-8FDC-4593-9CE5-DB263E981567}" srcOrd="2" destOrd="0" presId="urn:microsoft.com/office/officeart/2005/8/layout/venn1"/>
    <dgm:cxn modelId="{B8445BAA-CD23-44CE-A596-FBE880A67D72}" type="presParOf" srcId="{C5C4F0BA-94AB-42A2-81BC-C9AC6808F3AF}" destId="{940AA670-5887-4DBF-89E8-D901C53A3BF1}" srcOrd="3" destOrd="0" presId="urn:microsoft.com/office/officeart/2005/8/layout/venn1"/>
    <dgm:cxn modelId="{96B69607-3F71-4C50-8605-DD581E41C118}" type="presParOf" srcId="{C5C4F0BA-94AB-42A2-81BC-C9AC6808F3AF}" destId="{488A59D6-74E6-4353-96E5-8E57F74C0113}" srcOrd="4" destOrd="0" presId="urn:microsoft.com/office/officeart/2005/8/layout/venn1"/>
    <dgm:cxn modelId="{0405712F-C488-40BB-A824-DC83B514CFCB}" type="presParOf" srcId="{C5C4F0BA-94AB-42A2-81BC-C9AC6808F3AF}" destId="{FD0FE364-6CD9-498B-93EC-28CAF379A237}"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093F01-648B-4D22-9A39-F5E0F75E39D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D07F0C1-4CB8-454F-8ED7-D24C03214B3B}">
      <dgm:prSet phldrT="[Text]" custT="1"/>
      <dgm:spPr/>
      <dgm:t>
        <a:bodyPr/>
        <a:lstStyle/>
        <a:p>
          <a:pPr algn="ctr"/>
          <a:r>
            <a:rPr lang="en-US" sz="2400" b="1" i="0" dirty="0" smtClean="0"/>
            <a:t>Vision</a:t>
          </a:r>
          <a:endParaRPr lang="en-US" sz="2400" b="1" i="0" dirty="0"/>
        </a:p>
      </dgm:t>
    </dgm:pt>
    <dgm:pt modelId="{0D3151BF-E27B-4497-97D0-50ABE6074C8E}" type="parTrans" cxnId="{8CAC45CB-F3CD-4EDD-9362-DCEE8E89B792}">
      <dgm:prSet/>
      <dgm:spPr/>
      <dgm:t>
        <a:bodyPr/>
        <a:lstStyle/>
        <a:p>
          <a:endParaRPr lang="en-US"/>
        </a:p>
      </dgm:t>
    </dgm:pt>
    <dgm:pt modelId="{E762067B-7311-4F0D-B719-67A5E8923B38}" type="sibTrans" cxnId="{8CAC45CB-F3CD-4EDD-9362-DCEE8E89B792}">
      <dgm:prSet/>
      <dgm:spPr/>
      <dgm:t>
        <a:bodyPr/>
        <a:lstStyle/>
        <a:p>
          <a:endParaRPr lang="en-US"/>
        </a:p>
      </dgm:t>
    </dgm:pt>
    <dgm:pt modelId="{FF11B4B5-91E7-4611-970D-DAFD702B7943}">
      <dgm:prSet phldrT="[Text]" custT="1"/>
      <dgm:spPr/>
      <dgm:t>
        <a:bodyPr/>
        <a:lstStyle/>
        <a:p>
          <a:r>
            <a:rPr lang="en-US" sz="2400" b="1" dirty="0" smtClean="0"/>
            <a:t>Voice</a:t>
          </a:r>
          <a:endParaRPr lang="en-US" sz="2400" b="1" dirty="0"/>
        </a:p>
      </dgm:t>
    </dgm:pt>
    <dgm:pt modelId="{A053D3B0-D2AF-4076-8F7E-14BC9A7A8C5F}" type="parTrans" cxnId="{22729713-F3F7-4C08-AADA-C8023595DA32}">
      <dgm:prSet/>
      <dgm:spPr/>
      <dgm:t>
        <a:bodyPr/>
        <a:lstStyle/>
        <a:p>
          <a:endParaRPr lang="en-US"/>
        </a:p>
      </dgm:t>
    </dgm:pt>
    <dgm:pt modelId="{06B2AE10-7D9A-4A69-B90F-30CBD0244329}" type="sibTrans" cxnId="{22729713-F3F7-4C08-AADA-C8023595DA32}">
      <dgm:prSet/>
      <dgm:spPr/>
      <dgm:t>
        <a:bodyPr/>
        <a:lstStyle/>
        <a:p>
          <a:endParaRPr lang="en-US"/>
        </a:p>
      </dgm:t>
    </dgm:pt>
    <dgm:pt modelId="{C12E10AF-2AD5-4FD1-B85C-2B451603E159}">
      <dgm:prSet phldrT="[Text]" custT="1"/>
      <dgm:spPr/>
      <dgm:t>
        <a:bodyPr/>
        <a:lstStyle/>
        <a:p>
          <a:r>
            <a:rPr lang="en-US" sz="2400" b="1" dirty="0" smtClean="0"/>
            <a:t>More/Better Work</a:t>
          </a:r>
          <a:endParaRPr lang="en-US" sz="2400" b="1" dirty="0"/>
        </a:p>
      </dgm:t>
    </dgm:pt>
    <dgm:pt modelId="{A7864E49-D329-4142-AF7A-CB7D1A59B10B}" type="parTrans" cxnId="{7E581BD8-0748-425C-83EA-B91A3A4361D5}">
      <dgm:prSet/>
      <dgm:spPr/>
      <dgm:t>
        <a:bodyPr/>
        <a:lstStyle/>
        <a:p>
          <a:endParaRPr lang="en-US"/>
        </a:p>
      </dgm:t>
    </dgm:pt>
    <dgm:pt modelId="{C02A95D1-155E-433A-AE7A-392BFAFBEAAB}" type="sibTrans" cxnId="{7E581BD8-0748-425C-83EA-B91A3A4361D5}">
      <dgm:prSet/>
      <dgm:spPr/>
      <dgm:t>
        <a:bodyPr/>
        <a:lstStyle/>
        <a:p>
          <a:endParaRPr lang="en-US"/>
        </a:p>
      </dgm:t>
    </dgm:pt>
    <dgm:pt modelId="{2ACE5841-F181-4C16-B4EA-F4455A71DCE8}">
      <dgm:prSet phldrT="[Text]" custT="1"/>
      <dgm:spPr/>
      <dgm:t>
        <a:bodyPr/>
        <a:lstStyle/>
        <a:p>
          <a:r>
            <a:rPr lang="en-US" sz="2400" b="1" i="0" dirty="0" smtClean="0"/>
            <a:t>Training &amp; Development </a:t>
          </a:r>
          <a:endParaRPr lang="en-US" sz="2400" b="1" i="0" dirty="0"/>
        </a:p>
      </dgm:t>
    </dgm:pt>
    <dgm:pt modelId="{7CD58216-2697-4827-B80F-363760BE2280}" type="parTrans" cxnId="{ECD9B618-A5F7-4788-870C-4666B289444A}">
      <dgm:prSet/>
      <dgm:spPr/>
      <dgm:t>
        <a:bodyPr/>
        <a:lstStyle/>
        <a:p>
          <a:endParaRPr lang="en-US"/>
        </a:p>
      </dgm:t>
    </dgm:pt>
    <dgm:pt modelId="{9828B6B3-64A8-476E-BB45-D8CF27144746}" type="sibTrans" cxnId="{ECD9B618-A5F7-4788-870C-4666B289444A}">
      <dgm:prSet/>
      <dgm:spPr/>
      <dgm:t>
        <a:bodyPr/>
        <a:lstStyle/>
        <a:p>
          <a:endParaRPr lang="en-US"/>
        </a:p>
      </dgm:t>
    </dgm:pt>
    <dgm:pt modelId="{E9920333-A89A-4C79-A86E-57C1301BF222}">
      <dgm:prSet phldrT="[Text]" custT="1"/>
      <dgm:spPr/>
      <dgm:t>
        <a:bodyPr/>
        <a:lstStyle/>
        <a:p>
          <a:r>
            <a:rPr lang="en-US" sz="2400" b="1" i="0" dirty="0" smtClean="0"/>
            <a:t>Recognition</a:t>
          </a:r>
          <a:endParaRPr lang="en-US" sz="2400" b="1" i="0" dirty="0"/>
        </a:p>
      </dgm:t>
    </dgm:pt>
    <dgm:pt modelId="{D539D634-5C9A-4E89-A65D-24F2271DC1FA}" type="parTrans" cxnId="{8A629E0D-8E4C-4B95-9218-006D2DCCFDAE}">
      <dgm:prSet/>
      <dgm:spPr/>
      <dgm:t>
        <a:bodyPr/>
        <a:lstStyle/>
        <a:p>
          <a:endParaRPr lang="en-US"/>
        </a:p>
      </dgm:t>
    </dgm:pt>
    <dgm:pt modelId="{7C7D045D-BF79-42F6-81E3-4144DAE7093C}" type="sibTrans" cxnId="{8A629E0D-8E4C-4B95-9218-006D2DCCFDAE}">
      <dgm:prSet/>
      <dgm:spPr/>
      <dgm:t>
        <a:bodyPr/>
        <a:lstStyle/>
        <a:p>
          <a:endParaRPr lang="en-US"/>
        </a:p>
      </dgm:t>
    </dgm:pt>
    <dgm:pt modelId="{64ACD91A-AD2D-4B78-803E-0F9F8BBBFD6D}">
      <dgm:prSet phldrT="[Text]" custT="1"/>
      <dgm:spPr/>
      <dgm:t>
        <a:bodyPr/>
        <a:lstStyle/>
        <a:p>
          <a:r>
            <a:rPr lang="en-US" sz="2400" b="1" i="0" dirty="0" smtClean="0"/>
            <a:t>Flexibility</a:t>
          </a:r>
          <a:endParaRPr lang="en-US" sz="2400" b="1" i="0" dirty="0"/>
        </a:p>
      </dgm:t>
    </dgm:pt>
    <dgm:pt modelId="{82F2A0DB-D3C0-4C00-BF3E-6BA4BB36EFA9}" type="parTrans" cxnId="{CA4BF5FF-84C6-445E-8EB5-E814BEF54331}">
      <dgm:prSet/>
      <dgm:spPr/>
      <dgm:t>
        <a:bodyPr/>
        <a:lstStyle/>
        <a:p>
          <a:endParaRPr lang="en-US"/>
        </a:p>
      </dgm:t>
    </dgm:pt>
    <dgm:pt modelId="{6CD55310-14AC-4089-BA30-C5790B36EB77}" type="sibTrans" cxnId="{CA4BF5FF-84C6-445E-8EB5-E814BEF54331}">
      <dgm:prSet/>
      <dgm:spPr/>
      <dgm:t>
        <a:bodyPr/>
        <a:lstStyle/>
        <a:p>
          <a:endParaRPr lang="en-US"/>
        </a:p>
      </dgm:t>
    </dgm:pt>
    <dgm:pt modelId="{B6282D5D-4B95-41F9-BE96-4F9A7DA3B14F}">
      <dgm:prSet phldrT="[Text]" custT="1"/>
      <dgm:spPr/>
      <dgm:t>
        <a:bodyPr/>
        <a:lstStyle/>
        <a:p>
          <a:pPr algn="ctr"/>
          <a:r>
            <a:rPr lang="en-US" sz="2400" b="1" i="0" dirty="0" smtClean="0"/>
            <a:t>Community at Work</a:t>
          </a:r>
          <a:endParaRPr lang="en-US" sz="2400" b="1" i="0" dirty="0"/>
        </a:p>
      </dgm:t>
    </dgm:pt>
    <dgm:pt modelId="{5D958E7D-2BB9-449A-BBBC-4769E6E2D704}" type="parTrans" cxnId="{0967A4B1-BF22-40A3-BC33-C5CE5F7ADBEA}">
      <dgm:prSet/>
      <dgm:spPr/>
      <dgm:t>
        <a:bodyPr/>
        <a:lstStyle/>
        <a:p>
          <a:endParaRPr lang="en-US"/>
        </a:p>
      </dgm:t>
    </dgm:pt>
    <dgm:pt modelId="{D0084817-89BA-47A7-9B32-0EFB43757925}" type="sibTrans" cxnId="{0967A4B1-BF22-40A3-BC33-C5CE5F7ADBEA}">
      <dgm:prSet/>
      <dgm:spPr/>
      <dgm:t>
        <a:bodyPr/>
        <a:lstStyle/>
        <a:p>
          <a:endParaRPr lang="en-US"/>
        </a:p>
      </dgm:t>
    </dgm:pt>
    <dgm:pt modelId="{6F807082-E7DA-475C-959D-B3605F9E2082}" type="pres">
      <dgm:prSet presAssocID="{0A093F01-648B-4D22-9A39-F5E0F75E39D8}" presName="diagram" presStyleCnt="0">
        <dgm:presLayoutVars>
          <dgm:dir/>
          <dgm:resizeHandles val="exact"/>
        </dgm:presLayoutVars>
      </dgm:prSet>
      <dgm:spPr/>
      <dgm:t>
        <a:bodyPr/>
        <a:lstStyle/>
        <a:p>
          <a:endParaRPr lang="en-US"/>
        </a:p>
      </dgm:t>
    </dgm:pt>
    <dgm:pt modelId="{B12D06CB-B4B0-4EC1-AF0E-C4E9A04650AA}" type="pres">
      <dgm:prSet presAssocID="{9D07F0C1-4CB8-454F-8ED7-D24C03214B3B}" presName="node" presStyleLbl="node1" presStyleIdx="0" presStyleCnt="7">
        <dgm:presLayoutVars>
          <dgm:bulletEnabled val="1"/>
        </dgm:presLayoutVars>
      </dgm:prSet>
      <dgm:spPr/>
      <dgm:t>
        <a:bodyPr/>
        <a:lstStyle/>
        <a:p>
          <a:endParaRPr lang="en-US"/>
        </a:p>
      </dgm:t>
    </dgm:pt>
    <dgm:pt modelId="{283D6A22-D595-4A33-BD15-9410C0EBE2C3}" type="pres">
      <dgm:prSet presAssocID="{E762067B-7311-4F0D-B719-67A5E8923B38}" presName="sibTrans" presStyleCnt="0"/>
      <dgm:spPr/>
      <dgm:t>
        <a:bodyPr/>
        <a:lstStyle/>
        <a:p>
          <a:endParaRPr lang="en-US"/>
        </a:p>
      </dgm:t>
    </dgm:pt>
    <dgm:pt modelId="{3189B350-2AAD-40CD-B8B5-2A055F2AE8C9}" type="pres">
      <dgm:prSet presAssocID="{FF11B4B5-91E7-4611-970D-DAFD702B7943}" presName="node" presStyleLbl="node1" presStyleIdx="1" presStyleCnt="7">
        <dgm:presLayoutVars>
          <dgm:bulletEnabled val="1"/>
        </dgm:presLayoutVars>
      </dgm:prSet>
      <dgm:spPr/>
      <dgm:t>
        <a:bodyPr/>
        <a:lstStyle/>
        <a:p>
          <a:endParaRPr lang="en-US"/>
        </a:p>
      </dgm:t>
    </dgm:pt>
    <dgm:pt modelId="{B110ECDE-CBA8-4B9B-946A-3861A6FB190F}" type="pres">
      <dgm:prSet presAssocID="{06B2AE10-7D9A-4A69-B90F-30CBD0244329}" presName="sibTrans" presStyleCnt="0"/>
      <dgm:spPr/>
      <dgm:t>
        <a:bodyPr/>
        <a:lstStyle/>
        <a:p>
          <a:endParaRPr lang="en-US"/>
        </a:p>
      </dgm:t>
    </dgm:pt>
    <dgm:pt modelId="{B4CDB7D3-44B7-43CF-B9B8-BF359747B24F}" type="pres">
      <dgm:prSet presAssocID="{C12E10AF-2AD5-4FD1-B85C-2B451603E159}" presName="node" presStyleLbl="node1" presStyleIdx="2" presStyleCnt="7">
        <dgm:presLayoutVars>
          <dgm:bulletEnabled val="1"/>
        </dgm:presLayoutVars>
      </dgm:prSet>
      <dgm:spPr/>
      <dgm:t>
        <a:bodyPr/>
        <a:lstStyle/>
        <a:p>
          <a:endParaRPr lang="en-US"/>
        </a:p>
      </dgm:t>
    </dgm:pt>
    <dgm:pt modelId="{FACF3B98-BE46-4499-831C-4F17A2659038}" type="pres">
      <dgm:prSet presAssocID="{C02A95D1-155E-433A-AE7A-392BFAFBEAAB}" presName="sibTrans" presStyleCnt="0"/>
      <dgm:spPr/>
      <dgm:t>
        <a:bodyPr/>
        <a:lstStyle/>
        <a:p>
          <a:endParaRPr lang="en-US"/>
        </a:p>
      </dgm:t>
    </dgm:pt>
    <dgm:pt modelId="{FD9B38E6-BE75-44C5-B557-BC40C66AFD67}" type="pres">
      <dgm:prSet presAssocID="{2ACE5841-F181-4C16-B4EA-F4455A71DCE8}" presName="node" presStyleLbl="node1" presStyleIdx="3" presStyleCnt="7">
        <dgm:presLayoutVars>
          <dgm:bulletEnabled val="1"/>
        </dgm:presLayoutVars>
      </dgm:prSet>
      <dgm:spPr/>
      <dgm:t>
        <a:bodyPr/>
        <a:lstStyle/>
        <a:p>
          <a:endParaRPr lang="en-US"/>
        </a:p>
      </dgm:t>
    </dgm:pt>
    <dgm:pt modelId="{E88F8A09-B3DB-49CC-B50D-87B151DA6531}" type="pres">
      <dgm:prSet presAssocID="{9828B6B3-64A8-476E-BB45-D8CF27144746}" presName="sibTrans" presStyleCnt="0"/>
      <dgm:spPr/>
      <dgm:t>
        <a:bodyPr/>
        <a:lstStyle/>
        <a:p>
          <a:endParaRPr lang="en-US"/>
        </a:p>
      </dgm:t>
    </dgm:pt>
    <dgm:pt modelId="{7F3FB665-E494-45D5-86DA-16898B5E55DC}" type="pres">
      <dgm:prSet presAssocID="{E9920333-A89A-4C79-A86E-57C1301BF222}" presName="node" presStyleLbl="node1" presStyleIdx="4" presStyleCnt="7">
        <dgm:presLayoutVars>
          <dgm:bulletEnabled val="1"/>
        </dgm:presLayoutVars>
      </dgm:prSet>
      <dgm:spPr/>
      <dgm:t>
        <a:bodyPr/>
        <a:lstStyle/>
        <a:p>
          <a:endParaRPr lang="en-US"/>
        </a:p>
      </dgm:t>
    </dgm:pt>
    <dgm:pt modelId="{BB612B1C-8137-4CE6-ACC9-453AC9D00B2C}" type="pres">
      <dgm:prSet presAssocID="{7C7D045D-BF79-42F6-81E3-4144DAE7093C}" presName="sibTrans" presStyleCnt="0"/>
      <dgm:spPr/>
      <dgm:t>
        <a:bodyPr/>
        <a:lstStyle/>
        <a:p>
          <a:endParaRPr lang="en-US"/>
        </a:p>
      </dgm:t>
    </dgm:pt>
    <dgm:pt modelId="{4B83B4AC-F7E3-4BBA-94A3-3295E3F8B127}" type="pres">
      <dgm:prSet presAssocID="{64ACD91A-AD2D-4B78-803E-0F9F8BBBFD6D}" presName="node" presStyleLbl="node1" presStyleIdx="5" presStyleCnt="7">
        <dgm:presLayoutVars>
          <dgm:bulletEnabled val="1"/>
        </dgm:presLayoutVars>
      </dgm:prSet>
      <dgm:spPr/>
      <dgm:t>
        <a:bodyPr/>
        <a:lstStyle/>
        <a:p>
          <a:endParaRPr lang="en-US"/>
        </a:p>
      </dgm:t>
    </dgm:pt>
    <dgm:pt modelId="{17B7D887-DFF2-450C-A9DA-5E5B38662D0D}" type="pres">
      <dgm:prSet presAssocID="{6CD55310-14AC-4089-BA30-C5790B36EB77}" presName="sibTrans" presStyleCnt="0"/>
      <dgm:spPr/>
      <dgm:t>
        <a:bodyPr/>
        <a:lstStyle/>
        <a:p>
          <a:endParaRPr lang="en-US"/>
        </a:p>
      </dgm:t>
    </dgm:pt>
    <dgm:pt modelId="{CC5DAB98-D0FB-44DE-A5B9-2E1F77E37A7A}" type="pres">
      <dgm:prSet presAssocID="{B6282D5D-4B95-41F9-BE96-4F9A7DA3B14F}" presName="node" presStyleLbl="node1" presStyleIdx="6" presStyleCnt="7">
        <dgm:presLayoutVars>
          <dgm:bulletEnabled val="1"/>
        </dgm:presLayoutVars>
      </dgm:prSet>
      <dgm:spPr/>
      <dgm:t>
        <a:bodyPr/>
        <a:lstStyle/>
        <a:p>
          <a:endParaRPr lang="en-US"/>
        </a:p>
      </dgm:t>
    </dgm:pt>
  </dgm:ptLst>
  <dgm:cxnLst>
    <dgm:cxn modelId="{BA509485-9F5B-4E8E-918C-E72548BC5515}" type="presOf" srcId="{0A093F01-648B-4D22-9A39-F5E0F75E39D8}" destId="{6F807082-E7DA-475C-959D-B3605F9E2082}" srcOrd="0" destOrd="0" presId="urn:microsoft.com/office/officeart/2005/8/layout/default"/>
    <dgm:cxn modelId="{7D4A199E-699C-4F65-9280-071CDBC7AB08}" type="presOf" srcId="{64ACD91A-AD2D-4B78-803E-0F9F8BBBFD6D}" destId="{4B83B4AC-F7E3-4BBA-94A3-3295E3F8B127}" srcOrd="0" destOrd="0" presId="urn:microsoft.com/office/officeart/2005/8/layout/default"/>
    <dgm:cxn modelId="{C04FBB62-A824-49CB-8C34-A2C2E4618A3F}" type="presOf" srcId="{9D07F0C1-4CB8-454F-8ED7-D24C03214B3B}" destId="{B12D06CB-B4B0-4EC1-AF0E-C4E9A04650AA}" srcOrd="0" destOrd="0" presId="urn:microsoft.com/office/officeart/2005/8/layout/default"/>
    <dgm:cxn modelId="{ECD9B618-A5F7-4788-870C-4666B289444A}" srcId="{0A093F01-648B-4D22-9A39-F5E0F75E39D8}" destId="{2ACE5841-F181-4C16-B4EA-F4455A71DCE8}" srcOrd="3" destOrd="0" parTransId="{7CD58216-2697-4827-B80F-363760BE2280}" sibTransId="{9828B6B3-64A8-476E-BB45-D8CF27144746}"/>
    <dgm:cxn modelId="{32C9231A-41BA-44AE-8CD2-B1B97D601C13}" type="presOf" srcId="{FF11B4B5-91E7-4611-970D-DAFD702B7943}" destId="{3189B350-2AAD-40CD-B8B5-2A055F2AE8C9}" srcOrd="0" destOrd="0" presId="urn:microsoft.com/office/officeart/2005/8/layout/default"/>
    <dgm:cxn modelId="{0967A4B1-BF22-40A3-BC33-C5CE5F7ADBEA}" srcId="{0A093F01-648B-4D22-9A39-F5E0F75E39D8}" destId="{B6282D5D-4B95-41F9-BE96-4F9A7DA3B14F}" srcOrd="6" destOrd="0" parTransId="{5D958E7D-2BB9-449A-BBBC-4769E6E2D704}" sibTransId="{D0084817-89BA-47A7-9B32-0EFB43757925}"/>
    <dgm:cxn modelId="{8A629E0D-8E4C-4B95-9218-006D2DCCFDAE}" srcId="{0A093F01-648B-4D22-9A39-F5E0F75E39D8}" destId="{E9920333-A89A-4C79-A86E-57C1301BF222}" srcOrd="4" destOrd="0" parTransId="{D539D634-5C9A-4E89-A65D-24F2271DC1FA}" sibTransId="{7C7D045D-BF79-42F6-81E3-4144DAE7093C}"/>
    <dgm:cxn modelId="{518943FC-7717-4E6E-8E7A-D24BAC104D15}" type="presOf" srcId="{E9920333-A89A-4C79-A86E-57C1301BF222}" destId="{7F3FB665-E494-45D5-86DA-16898B5E55DC}" srcOrd="0" destOrd="0" presId="urn:microsoft.com/office/officeart/2005/8/layout/default"/>
    <dgm:cxn modelId="{8CAC45CB-F3CD-4EDD-9362-DCEE8E89B792}" srcId="{0A093F01-648B-4D22-9A39-F5E0F75E39D8}" destId="{9D07F0C1-4CB8-454F-8ED7-D24C03214B3B}" srcOrd="0" destOrd="0" parTransId="{0D3151BF-E27B-4497-97D0-50ABE6074C8E}" sibTransId="{E762067B-7311-4F0D-B719-67A5E8923B38}"/>
    <dgm:cxn modelId="{7E581BD8-0748-425C-83EA-B91A3A4361D5}" srcId="{0A093F01-648B-4D22-9A39-F5E0F75E39D8}" destId="{C12E10AF-2AD5-4FD1-B85C-2B451603E159}" srcOrd="2" destOrd="0" parTransId="{A7864E49-D329-4142-AF7A-CB7D1A59B10B}" sibTransId="{C02A95D1-155E-433A-AE7A-392BFAFBEAAB}"/>
    <dgm:cxn modelId="{955D5241-9644-4743-B41E-5522838DA652}" type="presOf" srcId="{C12E10AF-2AD5-4FD1-B85C-2B451603E159}" destId="{B4CDB7D3-44B7-43CF-B9B8-BF359747B24F}" srcOrd="0" destOrd="0" presId="urn:microsoft.com/office/officeart/2005/8/layout/default"/>
    <dgm:cxn modelId="{0AE83EA4-7DAB-465A-8631-AB7E7E3F382E}" type="presOf" srcId="{B6282D5D-4B95-41F9-BE96-4F9A7DA3B14F}" destId="{CC5DAB98-D0FB-44DE-A5B9-2E1F77E37A7A}" srcOrd="0" destOrd="0" presId="urn:microsoft.com/office/officeart/2005/8/layout/default"/>
    <dgm:cxn modelId="{1911C048-7368-433D-923B-81ED2D1476CA}" type="presOf" srcId="{2ACE5841-F181-4C16-B4EA-F4455A71DCE8}" destId="{FD9B38E6-BE75-44C5-B557-BC40C66AFD67}" srcOrd="0" destOrd="0" presId="urn:microsoft.com/office/officeart/2005/8/layout/default"/>
    <dgm:cxn modelId="{22729713-F3F7-4C08-AADA-C8023595DA32}" srcId="{0A093F01-648B-4D22-9A39-F5E0F75E39D8}" destId="{FF11B4B5-91E7-4611-970D-DAFD702B7943}" srcOrd="1" destOrd="0" parTransId="{A053D3B0-D2AF-4076-8F7E-14BC9A7A8C5F}" sibTransId="{06B2AE10-7D9A-4A69-B90F-30CBD0244329}"/>
    <dgm:cxn modelId="{CA4BF5FF-84C6-445E-8EB5-E814BEF54331}" srcId="{0A093F01-648B-4D22-9A39-F5E0F75E39D8}" destId="{64ACD91A-AD2D-4B78-803E-0F9F8BBBFD6D}" srcOrd="5" destOrd="0" parTransId="{82F2A0DB-D3C0-4C00-BF3E-6BA4BB36EFA9}" sibTransId="{6CD55310-14AC-4089-BA30-C5790B36EB77}"/>
    <dgm:cxn modelId="{96302D64-5BB9-4D11-8381-264A7F14730A}" type="presParOf" srcId="{6F807082-E7DA-475C-959D-B3605F9E2082}" destId="{B12D06CB-B4B0-4EC1-AF0E-C4E9A04650AA}" srcOrd="0" destOrd="0" presId="urn:microsoft.com/office/officeart/2005/8/layout/default"/>
    <dgm:cxn modelId="{F0BE9981-5FA1-4B55-A0D0-00F660C5E21F}" type="presParOf" srcId="{6F807082-E7DA-475C-959D-B3605F9E2082}" destId="{283D6A22-D595-4A33-BD15-9410C0EBE2C3}" srcOrd="1" destOrd="0" presId="urn:microsoft.com/office/officeart/2005/8/layout/default"/>
    <dgm:cxn modelId="{39864E6F-63D6-41BB-A583-A9207E1F01D2}" type="presParOf" srcId="{6F807082-E7DA-475C-959D-B3605F9E2082}" destId="{3189B350-2AAD-40CD-B8B5-2A055F2AE8C9}" srcOrd="2" destOrd="0" presId="urn:microsoft.com/office/officeart/2005/8/layout/default"/>
    <dgm:cxn modelId="{0150DD20-2ECF-4731-9268-3B6CB63F1B80}" type="presParOf" srcId="{6F807082-E7DA-475C-959D-B3605F9E2082}" destId="{B110ECDE-CBA8-4B9B-946A-3861A6FB190F}" srcOrd="3" destOrd="0" presId="urn:microsoft.com/office/officeart/2005/8/layout/default"/>
    <dgm:cxn modelId="{D20788A9-45D4-4050-AE73-4CA0FA17FF95}" type="presParOf" srcId="{6F807082-E7DA-475C-959D-B3605F9E2082}" destId="{B4CDB7D3-44B7-43CF-B9B8-BF359747B24F}" srcOrd="4" destOrd="0" presId="urn:microsoft.com/office/officeart/2005/8/layout/default"/>
    <dgm:cxn modelId="{9E0F3AF1-27A9-40A1-AA2A-FB2B2486ED54}" type="presParOf" srcId="{6F807082-E7DA-475C-959D-B3605F9E2082}" destId="{FACF3B98-BE46-4499-831C-4F17A2659038}" srcOrd="5" destOrd="0" presId="urn:microsoft.com/office/officeart/2005/8/layout/default"/>
    <dgm:cxn modelId="{9BC2B351-3548-4EB9-A9EA-F7F5AA99EBB7}" type="presParOf" srcId="{6F807082-E7DA-475C-959D-B3605F9E2082}" destId="{FD9B38E6-BE75-44C5-B557-BC40C66AFD67}" srcOrd="6" destOrd="0" presId="urn:microsoft.com/office/officeart/2005/8/layout/default"/>
    <dgm:cxn modelId="{05790C2D-C68C-4EB9-B19E-CE9148859DD3}" type="presParOf" srcId="{6F807082-E7DA-475C-959D-B3605F9E2082}" destId="{E88F8A09-B3DB-49CC-B50D-87B151DA6531}" srcOrd="7" destOrd="0" presId="urn:microsoft.com/office/officeart/2005/8/layout/default"/>
    <dgm:cxn modelId="{213C2A68-D951-4BF4-931F-69E4E1001575}" type="presParOf" srcId="{6F807082-E7DA-475C-959D-B3605F9E2082}" destId="{7F3FB665-E494-45D5-86DA-16898B5E55DC}" srcOrd="8" destOrd="0" presId="urn:microsoft.com/office/officeart/2005/8/layout/default"/>
    <dgm:cxn modelId="{F8F9F076-7DD8-4F32-B8FC-B9E4B2DE569C}" type="presParOf" srcId="{6F807082-E7DA-475C-959D-B3605F9E2082}" destId="{BB612B1C-8137-4CE6-ACC9-453AC9D00B2C}" srcOrd="9" destOrd="0" presId="urn:microsoft.com/office/officeart/2005/8/layout/default"/>
    <dgm:cxn modelId="{CA4545D5-3AAA-4C60-980A-523FCBAEDEE9}" type="presParOf" srcId="{6F807082-E7DA-475C-959D-B3605F9E2082}" destId="{4B83B4AC-F7E3-4BBA-94A3-3295E3F8B127}" srcOrd="10" destOrd="0" presId="urn:microsoft.com/office/officeart/2005/8/layout/default"/>
    <dgm:cxn modelId="{BB2CC047-8571-4A02-B5EB-93948128FC60}" type="presParOf" srcId="{6F807082-E7DA-475C-959D-B3605F9E2082}" destId="{17B7D887-DFF2-450C-A9DA-5E5B38662D0D}" srcOrd="11" destOrd="0" presId="urn:microsoft.com/office/officeart/2005/8/layout/default"/>
    <dgm:cxn modelId="{B0ACD42F-AEDD-414D-8B30-0FE86F4A504C}" type="presParOf" srcId="{6F807082-E7DA-475C-959D-B3605F9E2082}" destId="{CC5DAB98-D0FB-44DE-A5B9-2E1F77E37A7A}"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CA338B-1B56-478C-9920-9A9B4B0586C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F04F11D-FA74-499B-BBBA-17A054E20B7D}">
      <dgm:prSet phldrT="[Text]" custT="1"/>
      <dgm:spPr/>
      <dgm:t>
        <a:bodyPr/>
        <a:lstStyle/>
        <a:p>
          <a:r>
            <a:rPr lang="en-US" sz="1400" dirty="0" smtClean="0"/>
            <a:t>Challenge</a:t>
          </a:r>
          <a:endParaRPr lang="en-US" sz="1400" b="1" dirty="0">
            <a:solidFill>
              <a:schemeClr val="tx1"/>
            </a:solidFill>
            <a:latin typeface="+mn-lt"/>
          </a:endParaRPr>
        </a:p>
      </dgm:t>
    </dgm:pt>
    <dgm:pt modelId="{8E0F1AAC-DDD5-4B67-B186-7F55BE631DF5}" type="parTrans" cxnId="{F0042698-94B2-44ED-89EA-ACAECD7257B7}">
      <dgm:prSet/>
      <dgm:spPr/>
      <dgm:t>
        <a:bodyPr/>
        <a:lstStyle/>
        <a:p>
          <a:endParaRPr lang="en-US"/>
        </a:p>
      </dgm:t>
    </dgm:pt>
    <dgm:pt modelId="{A9CB05DF-D6CA-4F22-BC2D-1EAAA111EB19}" type="sibTrans" cxnId="{F0042698-94B2-44ED-89EA-ACAECD7257B7}">
      <dgm:prSet/>
      <dgm:spPr/>
      <dgm:t>
        <a:bodyPr/>
        <a:lstStyle/>
        <a:p>
          <a:endParaRPr lang="en-US"/>
        </a:p>
      </dgm:t>
    </dgm:pt>
    <dgm:pt modelId="{12B427D7-100A-49E8-9A37-33753FF8AA77}">
      <dgm:prSet custT="1"/>
      <dgm:spPr/>
      <dgm:t>
        <a:bodyPr/>
        <a:lstStyle/>
        <a:p>
          <a:r>
            <a:rPr lang="en-US" sz="1400" dirty="0" smtClean="0"/>
            <a:t>Curiosity</a:t>
          </a:r>
          <a:endParaRPr lang="en-US" sz="1400" dirty="0"/>
        </a:p>
      </dgm:t>
    </dgm:pt>
    <dgm:pt modelId="{45401F7A-EB08-4C24-8059-D1CCD86169F5}" type="parTrans" cxnId="{D0A6DCC5-00D3-4C9A-B7DA-E2F34BA66EC2}">
      <dgm:prSet/>
      <dgm:spPr/>
      <dgm:t>
        <a:bodyPr/>
        <a:lstStyle/>
        <a:p>
          <a:endParaRPr lang="en-US"/>
        </a:p>
      </dgm:t>
    </dgm:pt>
    <dgm:pt modelId="{877C0BB7-906B-422F-820E-70CF668C3761}" type="sibTrans" cxnId="{D0A6DCC5-00D3-4C9A-B7DA-E2F34BA66EC2}">
      <dgm:prSet/>
      <dgm:spPr/>
      <dgm:t>
        <a:bodyPr/>
        <a:lstStyle/>
        <a:p>
          <a:endParaRPr lang="en-US"/>
        </a:p>
      </dgm:t>
    </dgm:pt>
    <dgm:pt modelId="{25BF26B6-A3E0-474A-8ACC-BD27CF7F736E}">
      <dgm:prSet custT="1"/>
      <dgm:spPr/>
      <dgm:t>
        <a:bodyPr/>
        <a:lstStyle/>
        <a:p>
          <a:r>
            <a:rPr lang="en-US" sz="1400" dirty="0" smtClean="0"/>
            <a:t>Recognition</a:t>
          </a:r>
          <a:endParaRPr lang="en-US" sz="1400" dirty="0"/>
        </a:p>
      </dgm:t>
    </dgm:pt>
    <dgm:pt modelId="{2458480F-EBD0-43A7-8B44-1B9531718508}" type="parTrans" cxnId="{89BAA278-AE93-42E4-892A-4CBB852AB2D4}">
      <dgm:prSet/>
      <dgm:spPr/>
      <dgm:t>
        <a:bodyPr/>
        <a:lstStyle/>
        <a:p>
          <a:endParaRPr lang="en-US"/>
        </a:p>
      </dgm:t>
    </dgm:pt>
    <dgm:pt modelId="{F1F32B59-9CD1-4E31-A894-FB5F9767674F}" type="sibTrans" cxnId="{89BAA278-AE93-42E4-892A-4CBB852AB2D4}">
      <dgm:prSet/>
      <dgm:spPr/>
      <dgm:t>
        <a:bodyPr/>
        <a:lstStyle/>
        <a:p>
          <a:endParaRPr lang="en-US"/>
        </a:p>
      </dgm:t>
    </dgm:pt>
    <dgm:pt modelId="{1F45D40A-EE6B-4B47-8325-2E1C8F5FFE29}">
      <dgm:prSet phldrT="[Text]" custT="1"/>
      <dgm:spPr/>
      <dgm:t>
        <a:bodyPr/>
        <a:lstStyle/>
        <a:p>
          <a:r>
            <a:rPr lang="en-US" sz="1100" dirty="0" smtClean="0"/>
            <a:t>People are more motivated when they pursue goals that have personal meaning, that relate to their self-esteem, when performance feedback is available, and when attaining the goal is possible but not necessarily certain.</a:t>
          </a:r>
          <a:endParaRPr lang="en-US" sz="1100" b="1" dirty="0">
            <a:solidFill>
              <a:schemeClr val="tx1"/>
            </a:solidFill>
            <a:latin typeface="+mn-lt"/>
          </a:endParaRPr>
        </a:p>
      </dgm:t>
    </dgm:pt>
    <dgm:pt modelId="{E4EE8A7B-5B01-4F2D-8C91-7E12F5687188}" type="parTrans" cxnId="{1108D99A-C869-41BD-9985-F50F983F759F}">
      <dgm:prSet/>
      <dgm:spPr/>
      <dgm:t>
        <a:bodyPr/>
        <a:lstStyle/>
        <a:p>
          <a:endParaRPr lang="en-US"/>
        </a:p>
      </dgm:t>
    </dgm:pt>
    <dgm:pt modelId="{58559854-0E38-442B-AC49-3F05AA145111}" type="sibTrans" cxnId="{1108D99A-C869-41BD-9985-F50F983F759F}">
      <dgm:prSet/>
      <dgm:spPr/>
      <dgm:t>
        <a:bodyPr/>
        <a:lstStyle/>
        <a:p>
          <a:endParaRPr lang="en-US"/>
        </a:p>
      </dgm:t>
    </dgm:pt>
    <dgm:pt modelId="{DA9D69DB-5A89-498A-868E-D65F1EB3A042}">
      <dgm:prSet custT="1"/>
      <dgm:spPr/>
      <dgm:t>
        <a:bodyPr/>
        <a:lstStyle/>
        <a:p>
          <a:r>
            <a:rPr lang="en-US" sz="1100" dirty="0" smtClean="0"/>
            <a:t>Internal motivation is increased when something in the physical environment grabs the individual’s attention (sensory curiosity) and when something about the activity stimulates the person to want to learn more (cognitive curiosity).</a:t>
          </a:r>
          <a:endParaRPr lang="en-US" sz="1100" dirty="0"/>
        </a:p>
      </dgm:t>
    </dgm:pt>
    <dgm:pt modelId="{1D5F214F-3565-4E6B-8AA0-4C21394A11D5}" type="parTrans" cxnId="{11C36A8B-30E4-4811-B80A-0D33DE19DCF5}">
      <dgm:prSet/>
      <dgm:spPr/>
      <dgm:t>
        <a:bodyPr/>
        <a:lstStyle/>
        <a:p>
          <a:endParaRPr lang="en-US"/>
        </a:p>
      </dgm:t>
    </dgm:pt>
    <dgm:pt modelId="{E4664283-A0DF-447B-A4CA-8389FD90C35B}" type="sibTrans" cxnId="{11C36A8B-30E4-4811-B80A-0D33DE19DCF5}">
      <dgm:prSet/>
      <dgm:spPr/>
      <dgm:t>
        <a:bodyPr/>
        <a:lstStyle/>
        <a:p>
          <a:endParaRPr lang="en-US"/>
        </a:p>
      </dgm:t>
    </dgm:pt>
    <dgm:pt modelId="{04538AC6-D43B-4B36-A466-7F43BCDBD065}">
      <dgm:prSet custT="1"/>
      <dgm:spPr/>
      <dgm:t>
        <a:bodyPr/>
        <a:lstStyle/>
        <a:p>
          <a:r>
            <a:rPr lang="en-US" sz="1400" dirty="0" smtClean="0"/>
            <a:t>Control</a:t>
          </a:r>
          <a:endParaRPr lang="en-US" sz="1400" dirty="0"/>
        </a:p>
      </dgm:t>
    </dgm:pt>
    <dgm:pt modelId="{C2BEA882-6A14-4413-B6C8-6FF5A0A0CF90}" type="parTrans" cxnId="{E6F88DAB-409B-4A3E-A9FE-9B1D5E208412}">
      <dgm:prSet/>
      <dgm:spPr/>
      <dgm:t>
        <a:bodyPr/>
        <a:lstStyle/>
        <a:p>
          <a:endParaRPr lang="en-US"/>
        </a:p>
      </dgm:t>
    </dgm:pt>
    <dgm:pt modelId="{41A60190-C54C-4EEF-8F72-F62020A5264A}" type="sibTrans" cxnId="{E6F88DAB-409B-4A3E-A9FE-9B1D5E208412}">
      <dgm:prSet/>
      <dgm:spPr/>
      <dgm:t>
        <a:bodyPr/>
        <a:lstStyle/>
        <a:p>
          <a:endParaRPr lang="en-US"/>
        </a:p>
      </dgm:t>
    </dgm:pt>
    <dgm:pt modelId="{A377FC36-9B30-4979-85D8-49786C67589F}">
      <dgm:prSet custT="1"/>
      <dgm:spPr/>
      <dgm:t>
        <a:bodyPr/>
        <a:lstStyle/>
        <a:p>
          <a:r>
            <a:rPr lang="en-US" sz="1100" dirty="0" smtClean="0"/>
            <a:t>People want control over themselves and their environments and want to determine what they pursue.</a:t>
          </a:r>
          <a:endParaRPr lang="en-US" sz="1100" dirty="0"/>
        </a:p>
      </dgm:t>
    </dgm:pt>
    <dgm:pt modelId="{536A85C9-174C-417C-9613-FE339F3FAE4F}" type="parTrans" cxnId="{237E091E-D57D-4B91-8F83-7BCF2D0C2D16}">
      <dgm:prSet/>
      <dgm:spPr/>
      <dgm:t>
        <a:bodyPr/>
        <a:lstStyle/>
        <a:p>
          <a:endParaRPr lang="en-US"/>
        </a:p>
      </dgm:t>
    </dgm:pt>
    <dgm:pt modelId="{6B7E121F-8C53-40A2-B534-DCC6D53E9D19}" type="sibTrans" cxnId="{237E091E-D57D-4B91-8F83-7BCF2D0C2D16}">
      <dgm:prSet/>
      <dgm:spPr/>
      <dgm:t>
        <a:bodyPr/>
        <a:lstStyle/>
        <a:p>
          <a:endParaRPr lang="en-US"/>
        </a:p>
      </dgm:t>
    </dgm:pt>
    <dgm:pt modelId="{0F9881C7-15CB-4A63-8B73-8472131EE273}">
      <dgm:prSet custT="1"/>
      <dgm:spPr/>
      <dgm:t>
        <a:bodyPr/>
        <a:lstStyle/>
        <a:p>
          <a:r>
            <a:rPr lang="en-US" sz="1400" dirty="0" smtClean="0"/>
            <a:t>Cooperation &amp; </a:t>
          </a:r>
          <a:br>
            <a:rPr lang="en-US" sz="1400" dirty="0" smtClean="0"/>
          </a:br>
          <a:r>
            <a:rPr lang="en-US" sz="1400" dirty="0" smtClean="0"/>
            <a:t>Competition</a:t>
          </a:r>
          <a:endParaRPr lang="en-US" sz="1400" dirty="0"/>
        </a:p>
      </dgm:t>
    </dgm:pt>
    <dgm:pt modelId="{2755FE8B-BBA3-4D32-AC5B-0D6795EDF8ED}" type="parTrans" cxnId="{065CADA7-7438-487D-907A-6EFA696B53AA}">
      <dgm:prSet/>
      <dgm:spPr/>
      <dgm:t>
        <a:bodyPr/>
        <a:lstStyle/>
        <a:p>
          <a:endParaRPr lang="en-US"/>
        </a:p>
      </dgm:t>
    </dgm:pt>
    <dgm:pt modelId="{FA125EC5-7705-41DE-9881-BEE322FD42F4}" type="sibTrans" cxnId="{065CADA7-7438-487D-907A-6EFA696B53AA}">
      <dgm:prSet/>
      <dgm:spPr/>
      <dgm:t>
        <a:bodyPr/>
        <a:lstStyle/>
        <a:p>
          <a:endParaRPr lang="en-US"/>
        </a:p>
      </dgm:t>
    </dgm:pt>
    <dgm:pt modelId="{A03248D1-2F87-4694-B9BB-25BC1FFBDA93}">
      <dgm:prSet custT="1"/>
      <dgm:spPr/>
      <dgm:t>
        <a:bodyPr/>
        <a:lstStyle/>
        <a:p>
          <a:r>
            <a:rPr lang="en-US" sz="1100" dirty="0" smtClean="0"/>
            <a:t>Intrinsic motivation can be increased in situations where people gain satisfaction from helping others and also in cases where they are able to compare their own performance favorably to that of others.</a:t>
          </a:r>
          <a:endParaRPr lang="en-US" sz="1100" dirty="0"/>
        </a:p>
      </dgm:t>
    </dgm:pt>
    <dgm:pt modelId="{A01346A0-77F1-4622-9D80-7BA734693DA5}" type="parTrans" cxnId="{05BF8666-7295-4B72-8CB5-C960F5108B18}">
      <dgm:prSet/>
      <dgm:spPr/>
      <dgm:t>
        <a:bodyPr/>
        <a:lstStyle/>
        <a:p>
          <a:endParaRPr lang="en-US"/>
        </a:p>
      </dgm:t>
    </dgm:pt>
    <dgm:pt modelId="{ABB0C5D7-4C48-48FD-AF54-DCC5DBA003F0}" type="sibTrans" cxnId="{05BF8666-7295-4B72-8CB5-C960F5108B18}">
      <dgm:prSet/>
      <dgm:spPr/>
      <dgm:t>
        <a:bodyPr/>
        <a:lstStyle/>
        <a:p>
          <a:endParaRPr lang="en-US"/>
        </a:p>
      </dgm:t>
    </dgm:pt>
    <dgm:pt modelId="{F9BEB516-7A15-4A74-AB7C-378C1FF4E198}">
      <dgm:prSet custT="1"/>
      <dgm:spPr/>
      <dgm:t>
        <a:bodyPr/>
        <a:lstStyle/>
        <a:p>
          <a:r>
            <a:rPr lang="en-US" sz="1100" dirty="0" smtClean="0"/>
            <a:t>People enjoy having their accomplishment recognized by others, which can increase internal motivation.</a:t>
          </a:r>
          <a:endParaRPr lang="en-US" sz="1100" dirty="0"/>
        </a:p>
      </dgm:t>
    </dgm:pt>
    <dgm:pt modelId="{0A610990-D50B-4523-B96D-0992200D8518}" type="parTrans" cxnId="{85E63FBC-F285-45CA-A861-BB2A4C72B03C}">
      <dgm:prSet/>
      <dgm:spPr/>
      <dgm:t>
        <a:bodyPr/>
        <a:lstStyle/>
        <a:p>
          <a:endParaRPr lang="en-US"/>
        </a:p>
      </dgm:t>
    </dgm:pt>
    <dgm:pt modelId="{B7C4B68F-F4E5-418F-8C79-18AE684592CF}" type="sibTrans" cxnId="{85E63FBC-F285-45CA-A861-BB2A4C72B03C}">
      <dgm:prSet/>
      <dgm:spPr/>
      <dgm:t>
        <a:bodyPr/>
        <a:lstStyle/>
        <a:p>
          <a:endParaRPr lang="en-US"/>
        </a:p>
      </dgm:t>
    </dgm:pt>
    <dgm:pt modelId="{6A4778D6-E925-450A-8683-EC4E29C050FC}" type="pres">
      <dgm:prSet presAssocID="{D5CA338B-1B56-478C-9920-9A9B4B0586CF}" presName="Name0" presStyleCnt="0">
        <dgm:presLayoutVars>
          <dgm:dir/>
          <dgm:animLvl val="lvl"/>
          <dgm:resizeHandles val="exact"/>
        </dgm:presLayoutVars>
      </dgm:prSet>
      <dgm:spPr/>
      <dgm:t>
        <a:bodyPr/>
        <a:lstStyle/>
        <a:p>
          <a:endParaRPr lang="en-US"/>
        </a:p>
      </dgm:t>
    </dgm:pt>
    <dgm:pt modelId="{DEFF4904-EFC1-415F-BAE2-3A36B7C1446D}" type="pres">
      <dgm:prSet presAssocID="{BF04F11D-FA74-499B-BBBA-17A054E20B7D}" presName="linNode" presStyleCnt="0"/>
      <dgm:spPr/>
    </dgm:pt>
    <dgm:pt modelId="{2A2F3543-C35D-4A95-B5CF-070C95BA2C98}" type="pres">
      <dgm:prSet presAssocID="{BF04F11D-FA74-499B-BBBA-17A054E20B7D}" presName="parentText" presStyleLbl="node1" presStyleIdx="0" presStyleCnt="5">
        <dgm:presLayoutVars>
          <dgm:chMax val="1"/>
          <dgm:bulletEnabled val="1"/>
        </dgm:presLayoutVars>
      </dgm:prSet>
      <dgm:spPr/>
      <dgm:t>
        <a:bodyPr/>
        <a:lstStyle/>
        <a:p>
          <a:endParaRPr lang="en-US"/>
        </a:p>
      </dgm:t>
    </dgm:pt>
    <dgm:pt modelId="{EDE259AB-9354-4B43-A046-9E9A5AE659B2}" type="pres">
      <dgm:prSet presAssocID="{BF04F11D-FA74-499B-BBBA-17A054E20B7D}" presName="descendantText" presStyleLbl="alignAccFollowNode1" presStyleIdx="0" presStyleCnt="5" custLinFactNeighborX="21528" custLinFactNeighborY="-4654">
        <dgm:presLayoutVars>
          <dgm:bulletEnabled val="1"/>
        </dgm:presLayoutVars>
      </dgm:prSet>
      <dgm:spPr/>
      <dgm:t>
        <a:bodyPr/>
        <a:lstStyle/>
        <a:p>
          <a:endParaRPr lang="en-US"/>
        </a:p>
      </dgm:t>
    </dgm:pt>
    <dgm:pt modelId="{0C0C9F39-AF3A-4BE8-8EE3-C1BB2D0C98D1}" type="pres">
      <dgm:prSet presAssocID="{A9CB05DF-D6CA-4F22-BC2D-1EAAA111EB19}" presName="sp" presStyleCnt="0"/>
      <dgm:spPr/>
    </dgm:pt>
    <dgm:pt modelId="{209C770B-58C7-4F77-ACEF-530446EC5B2B}" type="pres">
      <dgm:prSet presAssocID="{12B427D7-100A-49E8-9A37-33753FF8AA77}" presName="linNode" presStyleCnt="0"/>
      <dgm:spPr/>
    </dgm:pt>
    <dgm:pt modelId="{8E6CCBB3-BD40-4268-B958-406516C8E5D1}" type="pres">
      <dgm:prSet presAssocID="{12B427D7-100A-49E8-9A37-33753FF8AA77}" presName="parentText" presStyleLbl="node1" presStyleIdx="1" presStyleCnt="5">
        <dgm:presLayoutVars>
          <dgm:chMax val="1"/>
          <dgm:bulletEnabled val="1"/>
        </dgm:presLayoutVars>
      </dgm:prSet>
      <dgm:spPr/>
      <dgm:t>
        <a:bodyPr/>
        <a:lstStyle/>
        <a:p>
          <a:endParaRPr lang="en-US"/>
        </a:p>
      </dgm:t>
    </dgm:pt>
    <dgm:pt modelId="{B9494F83-F797-40BB-B4C1-3D0958528114}" type="pres">
      <dgm:prSet presAssocID="{12B427D7-100A-49E8-9A37-33753FF8AA77}" presName="descendantText" presStyleLbl="alignAccFollowNode1" presStyleIdx="1" presStyleCnt="5">
        <dgm:presLayoutVars>
          <dgm:bulletEnabled val="1"/>
        </dgm:presLayoutVars>
      </dgm:prSet>
      <dgm:spPr/>
      <dgm:t>
        <a:bodyPr/>
        <a:lstStyle/>
        <a:p>
          <a:endParaRPr lang="en-US"/>
        </a:p>
      </dgm:t>
    </dgm:pt>
    <dgm:pt modelId="{6AFAA403-962B-40BB-8D43-9DBE1643CFD4}" type="pres">
      <dgm:prSet presAssocID="{877C0BB7-906B-422F-820E-70CF668C3761}" presName="sp" presStyleCnt="0"/>
      <dgm:spPr/>
    </dgm:pt>
    <dgm:pt modelId="{91A35B7E-CEA2-4372-BEED-78EBFE5A95D6}" type="pres">
      <dgm:prSet presAssocID="{04538AC6-D43B-4B36-A466-7F43BCDBD065}" presName="linNode" presStyleCnt="0"/>
      <dgm:spPr/>
    </dgm:pt>
    <dgm:pt modelId="{A08297EB-9595-449C-9816-CCD2F7828D56}" type="pres">
      <dgm:prSet presAssocID="{04538AC6-D43B-4B36-A466-7F43BCDBD065}" presName="parentText" presStyleLbl="node1" presStyleIdx="2" presStyleCnt="5">
        <dgm:presLayoutVars>
          <dgm:chMax val="1"/>
          <dgm:bulletEnabled val="1"/>
        </dgm:presLayoutVars>
      </dgm:prSet>
      <dgm:spPr/>
      <dgm:t>
        <a:bodyPr/>
        <a:lstStyle/>
        <a:p>
          <a:endParaRPr lang="en-US"/>
        </a:p>
      </dgm:t>
    </dgm:pt>
    <dgm:pt modelId="{A0C641BA-F6A9-4126-B3B5-5F9BB2730F1B}" type="pres">
      <dgm:prSet presAssocID="{04538AC6-D43B-4B36-A466-7F43BCDBD065}" presName="descendantText" presStyleLbl="alignAccFollowNode1" presStyleIdx="2" presStyleCnt="5">
        <dgm:presLayoutVars>
          <dgm:bulletEnabled val="1"/>
        </dgm:presLayoutVars>
      </dgm:prSet>
      <dgm:spPr/>
      <dgm:t>
        <a:bodyPr/>
        <a:lstStyle/>
        <a:p>
          <a:endParaRPr lang="en-US"/>
        </a:p>
      </dgm:t>
    </dgm:pt>
    <dgm:pt modelId="{111DCF34-C7B5-4BB4-8138-A1D77A68E38A}" type="pres">
      <dgm:prSet presAssocID="{41A60190-C54C-4EEF-8F72-F62020A5264A}" presName="sp" presStyleCnt="0"/>
      <dgm:spPr/>
    </dgm:pt>
    <dgm:pt modelId="{A44F6E79-C64E-4CBC-998F-75D98F9A6B22}" type="pres">
      <dgm:prSet presAssocID="{0F9881C7-15CB-4A63-8B73-8472131EE273}" presName="linNode" presStyleCnt="0"/>
      <dgm:spPr/>
    </dgm:pt>
    <dgm:pt modelId="{D7230052-CCA1-4289-84E3-F47BD0177435}" type="pres">
      <dgm:prSet presAssocID="{0F9881C7-15CB-4A63-8B73-8472131EE273}" presName="parentText" presStyleLbl="node1" presStyleIdx="3" presStyleCnt="5">
        <dgm:presLayoutVars>
          <dgm:chMax val="1"/>
          <dgm:bulletEnabled val="1"/>
        </dgm:presLayoutVars>
      </dgm:prSet>
      <dgm:spPr/>
      <dgm:t>
        <a:bodyPr/>
        <a:lstStyle/>
        <a:p>
          <a:endParaRPr lang="en-US"/>
        </a:p>
      </dgm:t>
    </dgm:pt>
    <dgm:pt modelId="{47C5AAA1-FCA0-4CBB-82EB-FC8D21985553}" type="pres">
      <dgm:prSet presAssocID="{0F9881C7-15CB-4A63-8B73-8472131EE273}" presName="descendantText" presStyleLbl="alignAccFollowNode1" presStyleIdx="3" presStyleCnt="5">
        <dgm:presLayoutVars>
          <dgm:bulletEnabled val="1"/>
        </dgm:presLayoutVars>
      </dgm:prSet>
      <dgm:spPr/>
      <dgm:t>
        <a:bodyPr/>
        <a:lstStyle/>
        <a:p>
          <a:endParaRPr lang="en-US"/>
        </a:p>
      </dgm:t>
    </dgm:pt>
    <dgm:pt modelId="{F3764DC4-0DD5-474B-9AD2-9C6852D94FB1}" type="pres">
      <dgm:prSet presAssocID="{FA125EC5-7705-41DE-9881-BEE322FD42F4}" presName="sp" presStyleCnt="0"/>
      <dgm:spPr/>
    </dgm:pt>
    <dgm:pt modelId="{4101FA64-2BEB-4B48-9846-B7DE4FC3637A}" type="pres">
      <dgm:prSet presAssocID="{25BF26B6-A3E0-474A-8ACC-BD27CF7F736E}" presName="linNode" presStyleCnt="0"/>
      <dgm:spPr/>
    </dgm:pt>
    <dgm:pt modelId="{AC3C0CEC-887E-43CC-9F07-8B7BF2564191}" type="pres">
      <dgm:prSet presAssocID="{25BF26B6-A3E0-474A-8ACC-BD27CF7F736E}" presName="parentText" presStyleLbl="node1" presStyleIdx="4" presStyleCnt="5">
        <dgm:presLayoutVars>
          <dgm:chMax val="1"/>
          <dgm:bulletEnabled val="1"/>
        </dgm:presLayoutVars>
      </dgm:prSet>
      <dgm:spPr/>
      <dgm:t>
        <a:bodyPr/>
        <a:lstStyle/>
        <a:p>
          <a:endParaRPr lang="en-US"/>
        </a:p>
      </dgm:t>
    </dgm:pt>
    <dgm:pt modelId="{3B710589-0519-4A42-8DAC-AC66E19E6B8F}" type="pres">
      <dgm:prSet presAssocID="{25BF26B6-A3E0-474A-8ACC-BD27CF7F736E}" presName="descendantText" presStyleLbl="alignAccFollowNode1" presStyleIdx="4" presStyleCnt="5">
        <dgm:presLayoutVars>
          <dgm:bulletEnabled val="1"/>
        </dgm:presLayoutVars>
      </dgm:prSet>
      <dgm:spPr/>
      <dgm:t>
        <a:bodyPr/>
        <a:lstStyle/>
        <a:p>
          <a:endParaRPr lang="en-US"/>
        </a:p>
      </dgm:t>
    </dgm:pt>
  </dgm:ptLst>
  <dgm:cxnLst>
    <dgm:cxn modelId="{57FE0296-D8CC-4897-A27D-D94A87716566}" type="presOf" srcId="{F9BEB516-7A15-4A74-AB7C-378C1FF4E198}" destId="{3B710589-0519-4A42-8DAC-AC66E19E6B8F}" srcOrd="0" destOrd="0" presId="urn:microsoft.com/office/officeart/2005/8/layout/vList5"/>
    <dgm:cxn modelId="{85E63FBC-F285-45CA-A861-BB2A4C72B03C}" srcId="{25BF26B6-A3E0-474A-8ACC-BD27CF7F736E}" destId="{F9BEB516-7A15-4A74-AB7C-378C1FF4E198}" srcOrd="0" destOrd="0" parTransId="{0A610990-D50B-4523-B96D-0992200D8518}" sibTransId="{B7C4B68F-F4E5-418F-8C79-18AE684592CF}"/>
    <dgm:cxn modelId="{E6F88DAB-409B-4A3E-A9FE-9B1D5E208412}" srcId="{D5CA338B-1B56-478C-9920-9A9B4B0586CF}" destId="{04538AC6-D43B-4B36-A466-7F43BCDBD065}" srcOrd="2" destOrd="0" parTransId="{C2BEA882-6A14-4413-B6C8-6FF5A0A0CF90}" sibTransId="{41A60190-C54C-4EEF-8F72-F62020A5264A}"/>
    <dgm:cxn modelId="{65C42472-2BA9-44F9-A5C2-5DC306C0F58F}" type="presOf" srcId="{A03248D1-2F87-4694-B9BB-25BC1FFBDA93}" destId="{47C5AAA1-FCA0-4CBB-82EB-FC8D21985553}" srcOrd="0" destOrd="0" presId="urn:microsoft.com/office/officeart/2005/8/layout/vList5"/>
    <dgm:cxn modelId="{D9B45D8F-C432-4160-8F87-3CCDDEE213A7}" type="presOf" srcId="{1F45D40A-EE6B-4B47-8325-2E1C8F5FFE29}" destId="{EDE259AB-9354-4B43-A046-9E9A5AE659B2}" srcOrd="0" destOrd="0" presId="urn:microsoft.com/office/officeart/2005/8/layout/vList5"/>
    <dgm:cxn modelId="{BD2BAEBD-2F46-459D-9871-2C5C9D7318CC}" type="presOf" srcId="{BF04F11D-FA74-499B-BBBA-17A054E20B7D}" destId="{2A2F3543-C35D-4A95-B5CF-070C95BA2C98}" srcOrd="0" destOrd="0" presId="urn:microsoft.com/office/officeart/2005/8/layout/vList5"/>
    <dgm:cxn modelId="{11C36A8B-30E4-4811-B80A-0D33DE19DCF5}" srcId="{12B427D7-100A-49E8-9A37-33753FF8AA77}" destId="{DA9D69DB-5A89-498A-868E-D65F1EB3A042}" srcOrd="0" destOrd="0" parTransId="{1D5F214F-3565-4E6B-8AA0-4C21394A11D5}" sibTransId="{E4664283-A0DF-447B-A4CA-8389FD90C35B}"/>
    <dgm:cxn modelId="{577F6728-4B94-4271-A6A4-7141566B8F68}" type="presOf" srcId="{04538AC6-D43B-4B36-A466-7F43BCDBD065}" destId="{A08297EB-9595-449C-9816-CCD2F7828D56}" srcOrd="0" destOrd="0" presId="urn:microsoft.com/office/officeart/2005/8/layout/vList5"/>
    <dgm:cxn modelId="{F0042698-94B2-44ED-89EA-ACAECD7257B7}" srcId="{D5CA338B-1B56-478C-9920-9A9B4B0586CF}" destId="{BF04F11D-FA74-499B-BBBA-17A054E20B7D}" srcOrd="0" destOrd="0" parTransId="{8E0F1AAC-DDD5-4B67-B186-7F55BE631DF5}" sibTransId="{A9CB05DF-D6CA-4F22-BC2D-1EAAA111EB19}"/>
    <dgm:cxn modelId="{49576975-265C-4DED-AC5F-BEC6F5F6A0E4}" type="presOf" srcId="{D5CA338B-1B56-478C-9920-9A9B4B0586CF}" destId="{6A4778D6-E925-450A-8683-EC4E29C050FC}" srcOrd="0" destOrd="0" presId="urn:microsoft.com/office/officeart/2005/8/layout/vList5"/>
    <dgm:cxn modelId="{B812F54F-7619-4146-A187-F536371A7FAF}" type="presOf" srcId="{25BF26B6-A3E0-474A-8ACC-BD27CF7F736E}" destId="{AC3C0CEC-887E-43CC-9F07-8B7BF2564191}" srcOrd="0" destOrd="0" presId="urn:microsoft.com/office/officeart/2005/8/layout/vList5"/>
    <dgm:cxn modelId="{89BAA278-AE93-42E4-892A-4CBB852AB2D4}" srcId="{D5CA338B-1B56-478C-9920-9A9B4B0586CF}" destId="{25BF26B6-A3E0-474A-8ACC-BD27CF7F736E}" srcOrd="4" destOrd="0" parTransId="{2458480F-EBD0-43A7-8B44-1B9531718508}" sibTransId="{F1F32B59-9CD1-4E31-A894-FB5F9767674F}"/>
    <dgm:cxn modelId="{C16660B8-105A-45AB-8882-7E07A59A3DF2}" type="presOf" srcId="{0F9881C7-15CB-4A63-8B73-8472131EE273}" destId="{D7230052-CCA1-4289-84E3-F47BD0177435}" srcOrd="0" destOrd="0" presId="urn:microsoft.com/office/officeart/2005/8/layout/vList5"/>
    <dgm:cxn modelId="{05BF8666-7295-4B72-8CB5-C960F5108B18}" srcId="{0F9881C7-15CB-4A63-8B73-8472131EE273}" destId="{A03248D1-2F87-4694-B9BB-25BC1FFBDA93}" srcOrd="0" destOrd="0" parTransId="{A01346A0-77F1-4622-9D80-7BA734693DA5}" sibTransId="{ABB0C5D7-4C48-48FD-AF54-DCC5DBA003F0}"/>
    <dgm:cxn modelId="{237E091E-D57D-4B91-8F83-7BCF2D0C2D16}" srcId="{04538AC6-D43B-4B36-A466-7F43BCDBD065}" destId="{A377FC36-9B30-4979-85D8-49786C67589F}" srcOrd="0" destOrd="0" parTransId="{536A85C9-174C-417C-9613-FE339F3FAE4F}" sibTransId="{6B7E121F-8C53-40A2-B534-DCC6D53E9D19}"/>
    <dgm:cxn modelId="{B0D3B332-C770-4B83-AE9A-C1AD59619D10}" type="presOf" srcId="{12B427D7-100A-49E8-9A37-33753FF8AA77}" destId="{8E6CCBB3-BD40-4268-B958-406516C8E5D1}" srcOrd="0" destOrd="0" presId="urn:microsoft.com/office/officeart/2005/8/layout/vList5"/>
    <dgm:cxn modelId="{1108D99A-C869-41BD-9985-F50F983F759F}" srcId="{BF04F11D-FA74-499B-BBBA-17A054E20B7D}" destId="{1F45D40A-EE6B-4B47-8325-2E1C8F5FFE29}" srcOrd="0" destOrd="0" parTransId="{E4EE8A7B-5B01-4F2D-8C91-7E12F5687188}" sibTransId="{58559854-0E38-442B-AC49-3F05AA145111}"/>
    <dgm:cxn modelId="{065CADA7-7438-487D-907A-6EFA696B53AA}" srcId="{D5CA338B-1B56-478C-9920-9A9B4B0586CF}" destId="{0F9881C7-15CB-4A63-8B73-8472131EE273}" srcOrd="3" destOrd="0" parTransId="{2755FE8B-BBA3-4D32-AC5B-0D6795EDF8ED}" sibTransId="{FA125EC5-7705-41DE-9881-BEE322FD42F4}"/>
    <dgm:cxn modelId="{EB671804-5D1D-49C7-BFFB-B03B882ECD7F}" type="presOf" srcId="{DA9D69DB-5A89-498A-868E-D65F1EB3A042}" destId="{B9494F83-F797-40BB-B4C1-3D0958528114}" srcOrd="0" destOrd="0" presId="urn:microsoft.com/office/officeart/2005/8/layout/vList5"/>
    <dgm:cxn modelId="{1FF69899-94FD-46D3-81A8-CA7774C5670C}" type="presOf" srcId="{A377FC36-9B30-4979-85D8-49786C67589F}" destId="{A0C641BA-F6A9-4126-B3B5-5F9BB2730F1B}" srcOrd="0" destOrd="0" presId="urn:microsoft.com/office/officeart/2005/8/layout/vList5"/>
    <dgm:cxn modelId="{D0A6DCC5-00D3-4C9A-B7DA-E2F34BA66EC2}" srcId="{D5CA338B-1B56-478C-9920-9A9B4B0586CF}" destId="{12B427D7-100A-49E8-9A37-33753FF8AA77}" srcOrd="1" destOrd="0" parTransId="{45401F7A-EB08-4C24-8059-D1CCD86169F5}" sibTransId="{877C0BB7-906B-422F-820E-70CF668C3761}"/>
    <dgm:cxn modelId="{202AF4CC-F997-44E7-9980-66F0A615AB2F}" type="presParOf" srcId="{6A4778D6-E925-450A-8683-EC4E29C050FC}" destId="{DEFF4904-EFC1-415F-BAE2-3A36B7C1446D}" srcOrd="0" destOrd="0" presId="urn:microsoft.com/office/officeart/2005/8/layout/vList5"/>
    <dgm:cxn modelId="{573A0142-B71B-43FA-A1A0-465E36C96D58}" type="presParOf" srcId="{DEFF4904-EFC1-415F-BAE2-3A36B7C1446D}" destId="{2A2F3543-C35D-4A95-B5CF-070C95BA2C98}" srcOrd="0" destOrd="0" presId="urn:microsoft.com/office/officeart/2005/8/layout/vList5"/>
    <dgm:cxn modelId="{7898C99C-6A49-4826-BA42-AEBBBA30748E}" type="presParOf" srcId="{DEFF4904-EFC1-415F-BAE2-3A36B7C1446D}" destId="{EDE259AB-9354-4B43-A046-9E9A5AE659B2}" srcOrd="1" destOrd="0" presId="urn:microsoft.com/office/officeart/2005/8/layout/vList5"/>
    <dgm:cxn modelId="{08CD3F1F-6AF5-4EA1-80BC-C1812F4BA756}" type="presParOf" srcId="{6A4778D6-E925-450A-8683-EC4E29C050FC}" destId="{0C0C9F39-AF3A-4BE8-8EE3-C1BB2D0C98D1}" srcOrd="1" destOrd="0" presId="urn:microsoft.com/office/officeart/2005/8/layout/vList5"/>
    <dgm:cxn modelId="{3112F397-6080-483A-A038-88415582A5B5}" type="presParOf" srcId="{6A4778D6-E925-450A-8683-EC4E29C050FC}" destId="{209C770B-58C7-4F77-ACEF-530446EC5B2B}" srcOrd="2" destOrd="0" presId="urn:microsoft.com/office/officeart/2005/8/layout/vList5"/>
    <dgm:cxn modelId="{AD16D9DE-31F1-414E-AD2E-4973136865F5}" type="presParOf" srcId="{209C770B-58C7-4F77-ACEF-530446EC5B2B}" destId="{8E6CCBB3-BD40-4268-B958-406516C8E5D1}" srcOrd="0" destOrd="0" presId="urn:microsoft.com/office/officeart/2005/8/layout/vList5"/>
    <dgm:cxn modelId="{FD58F6D1-66CB-48F7-AE43-F5DC0A929E73}" type="presParOf" srcId="{209C770B-58C7-4F77-ACEF-530446EC5B2B}" destId="{B9494F83-F797-40BB-B4C1-3D0958528114}" srcOrd="1" destOrd="0" presId="urn:microsoft.com/office/officeart/2005/8/layout/vList5"/>
    <dgm:cxn modelId="{2C9A49B6-B227-4290-8A72-FA9E7C0B5727}" type="presParOf" srcId="{6A4778D6-E925-450A-8683-EC4E29C050FC}" destId="{6AFAA403-962B-40BB-8D43-9DBE1643CFD4}" srcOrd="3" destOrd="0" presId="urn:microsoft.com/office/officeart/2005/8/layout/vList5"/>
    <dgm:cxn modelId="{FB2918B2-4BF5-46F9-8C2D-E0AD39E5451D}" type="presParOf" srcId="{6A4778D6-E925-450A-8683-EC4E29C050FC}" destId="{91A35B7E-CEA2-4372-BEED-78EBFE5A95D6}" srcOrd="4" destOrd="0" presId="urn:microsoft.com/office/officeart/2005/8/layout/vList5"/>
    <dgm:cxn modelId="{65108B16-5355-4CE5-8C0E-E5DD5E1E0487}" type="presParOf" srcId="{91A35B7E-CEA2-4372-BEED-78EBFE5A95D6}" destId="{A08297EB-9595-449C-9816-CCD2F7828D56}" srcOrd="0" destOrd="0" presId="urn:microsoft.com/office/officeart/2005/8/layout/vList5"/>
    <dgm:cxn modelId="{D4B197D1-3864-46B6-B0B7-26EFB8AB74E3}" type="presParOf" srcId="{91A35B7E-CEA2-4372-BEED-78EBFE5A95D6}" destId="{A0C641BA-F6A9-4126-B3B5-5F9BB2730F1B}" srcOrd="1" destOrd="0" presId="urn:microsoft.com/office/officeart/2005/8/layout/vList5"/>
    <dgm:cxn modelId="{0158D7F0-FDAC-42CC-9926-C6BC0A0CAA4C}" type="presParOf" srcId="{6A4778D6-E925-450A-8683-EC4E29C050FC}" destId="{111DCF34-C7B5-4BB4-8138-A1D77A68E38A}" srcOrd="5" destOrd="0" presId="urn:microsoft.com/office/officeart/2005/8/layout/vList5"/>
    <dgm:cxn modelId="{B76CA74B-9187-427F-8901-1AA4682CF99E}" type="presParOf" srcId="{6A4778D6-E925-450A-8683-EC4E29C050FC}" destId="{A44F6E79-C64E-4CBC-998F-75D98F9A6B22}" srcOrd="6" destOrd="0" presId="urn:microsoft.com/office/officeart/2005/8/layout/vList5"/>
    <dgm:cxn modelId="{DD7176B5-D337-49C4-AEC1-2F8C929EBD89}" type="presParOf" srcId="{A44F6E79-C64E-4CBC-998F-75D98F9A6B22}" destId="{D7230052-CCA1-4289-84E3-F47BD0177435}" srcOrd="0" destOrd="0" presId="urn:microsoft.com/office/officeart/2005/8/layout/vList5"/>
    <dgm:cxn modelId="{6B2A098A-18A5-4CB8-86BD-E4BBDA76132E}" type="presParOf" srcId="{A44F6E79-C64E-4CBC-998F-75D98F9A6B22}" destId="{47C5AAA1-FCA0-4CBB-82EB-FC8D21985553}" srcOrd="1" destOrd="0" presId="urn:microsoft.com/office/officeart/2005/8/layout/vList5"/>
    <dgm:cxn modelId="{744F9592-A773-4368-9FBB-C0D663F51398}" type="presParOf" srcId="{6A4778D6-E925-450A-8683-EC4E29C050FC}" destId="{F3764DC4-0DD5-474B-9AD2-9C6852D94FB1}" srcOrd="7" destOrd="0" presId="urn:microsoft.com/office/officeart/2005/8/layout/vList5"/>
    <dgm:cxn modelId="{1F72D2FC-981D-4B39-8414-14194533EFBA}" type="presParOf" srcId="{6A4778D6-E925-450A-8683-EC4E29C050FC}" destId="{4101FA64-2BEB-4B48-9846-B7DE4FC3637A}" srcOrd="8" destOrd="0" presId="urn:microsoft.com/office/officeart/2005/8/layout/vList5"/>
    <dgm:cxn modelId="{8C1F7C57-67EE-408D-BFBC-840ED263179D}" type="presParOf" srcId="{4101FA64-2BEB-4B48-9846-B7DE4FC3637A}" destId="{AC3C0CEC-887E-43CC-9F07-8B7BF2564191}" srcOrd="0" destOrd="0" presId="urn:microsoft.com/office/officeart/2005/8/layout/vList5"/>
    <dgm:cxn modelId="{04C9CF8D-62A3-4111-A503-B50D0A864807}" type="presParOf" srcId="{4101FA64-2BEB-4B48-9846-B7DE4FC3637A}" destId="{3B710589-0519-4A42-8DAC-AC66E19E6B8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B5F41-1E7E-4EEC-93BA-11BF52F7F2A8}">
      <dsp:nvSpPr>
        <dsp:cNvPr id="0" name=""/>
        <dsp:cNvSpPr/>
      </dsp:nvSpPr>
      <dsp:spPr>
        <a:xfrm>
          <a:off x="3168922" y="1998"/>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 Strategic Plan Leads the Way</a:t>
          </a:r>
          <a:endParaRPr lang="en-US" sz="1400" kern="1200" dirty="0"/>
        </a:p>
      </dsp:txBody>
      <dsp:txXfrm>
        <a:off x="3214441" y="47517"/>
        <a:ext cx="1343516" cy="841422"/>
      </dsp:txXfrm>
    </dsp:sp>
    <dsp:sp modelId="{1E868D90-7C96-4487-A9A4-4AF9056165A5}">
      <dsp:nvSpPr>
        <dsp:cNvPr id="0" name=""/>
        <dsp:cNvSpPr/>
      </dsp:nvSpPr>
      <dsp:spPr>
        <a:xfrm>
          <a:off x="1687428" y="468228"/>
          <a:ext cx="4397542" cy="4397542"/>
        </a:xfrm>
        <a:custGeom>
          <a:avLst/>
          <a:gdLst/>
          <a:ahLst/>
          <a:cxnLst/>
          <a:rect l="0" t="0" r="0" b="0"/>
          <a:pathLst>
            <a:path>
              <a:moveTo>
                <a:pt x="3096910" y="191797"/>
              </a:moveTo>
              <a:arcTo wR="2198771" hR="2198771" stAng="17646536" swAng="925213"/>
            </a:path>
          </a:pathLst>
        </a:custGeom>
        <a:noFill/>
        <a:ln w="127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3AA3E841-C9C7-427E-8A73-1AAAC19C346C}">
      <dsp:nvSpPr>
        <dsp:cNvPr id="0" name=""/>
        <dsp:cNvSpPr/>
      </dsp:nvSpPr>
      <dsp:spPr>
        <a:xfrm>
          <a:off x="5073114" y="1101384"/>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2. Know What Talent You Need</a:t>
          </a:r>
          <a:endParaRPr lang="en-US" sz="1400" kern="1200" dirty="0"/>
        </a:p>
      </dsp:txBody>
      <dsp:txXfrm>
        <a:off x="5118633" y="1146903"/>
        <a:ext cx="1343516" cy="841422"/>
      </dsp:txXfrm>
    </dsp:sp>
    <dsp:sp modelId="{BF3BBE45-1A36-4B4F-AA71-564F7A54014F}">
      <dsp:nvSpPr>
        <dsp:cNvPr id="0" name=""/>
        <dsp:cNvSpPr/>
      </dsp:nvSpPr>
      <dsp:spPr>
        <a:xfrm>
          <a:off x="1687428" y="468228"/>
          <a:ext cx="4397542" cy="4397542"/>
        </a:xfrm>
        <a:custGeom>
          <a:avLst/>
          <a:gdLst/>
          <a:ahLst/>
          <a:cxnLst/>
          <a:rect l="0" t="0" r="0" b="0"/>
          <a:pathLst>
            <a:path>
              <a:moveTo>
                <a:pt x="4363224" y="1811810"/>
              </a:moveTo>
              <a:arcTo wR="2198771" hR="2198771" stAng="20991824" swAng="1216351"/>
            </a:path>
          </a:pathLst>
        </a:custGeom>
        <a:noFill/>
        <a:ln w="127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8E48000A-3C3F-4014-A791-37DF326E5BEB}">
      <dsp:nvSpPr>
        <dsp:cNvPr id="0" name=""/>
        <dsp:cNvSpPr/>
      </dsp:nvSpPr>
      <dsp:spPr>
        <a:xfrm>
          <a:off x="5073114" y="3300155"/>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3. Know What Talent You Have</a:t>
          </a:r>
          <a:endParaRPr lang="en-US" sz="1400" kern="1200" dirty="0"/>
        </a:p>
      </dsp:txBody>
      <dsp:txXfrm>
        <a:off x="5118633" y="3345674"/>
        <a:ext cx="1343516" cy="841422"/>
      </dsp:txXfrm>
    </dsp:sp>
    <dsp:sp modelId="{A5E5CC96-C745-45EE-B01D-4AADB241FD1F}">
      <dsp:nvSpPr>
        <dsp:cNvPr id="0" name=""/>
        <dsp:cNvSpPr/>
      </dsp:nvSpPr>
      <dsp:spPr>
        <a:xfrm>
          <a:off x="1687428" y="468228"/>
          <a:ext cx="4397542" cy="4397542"/>
        </a:xfrm>
        <a:custGeom>
          <a:avLst/>
          <a:gdLst/>
          <a:ahLst/>
          <a:cxnLst/>
          <a:rect l="0" t="0" r="0" b="0"/>
          <a:pathLst>
            <a:path>
              <a:moveTo>
                <a:pt x="3598225" y="3894685"/>
              </a:moveTo>
              <a:arcTo wR="2198771" hR="2198771" stAng="3028250" swAng="925213"/>
            </a:path>
          </a:pathLst>
        </a:custGeom>
        <a:noFill/>
        <a:ln w="127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C95CE2F5-1E5E-474B-B9B4-C691A9E3783C}">
      <dsp:nvSpPr>
        <dsp:cNvPr id="0" name=""/>
        <dsp:cNvSpPr/>
      </dsp:nvSpPr>
      <dsp:spPr>
        <a:xfrm>
          <a:off x="3168922" y="4399541"/>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4. Do The Work – Succession &amp; Development Strategies</a:t>
          </a:r>
          <a:endParaRPr lang="en-US" sz="1400" kern="1200" dirty="0"/>
        </a:p>
      </dsp:txBody>
      <dsp:txXfrm>
        <a:off x="3214441" y="4445060"/>
        <a:ext cx="1343516" cy="841422"/>
      </dsp:txXfrm>
    </dsp:sp>
    <dsp:sp modelId="{E44B9B95-13FF-47CD-B00E-6BE714AFE5C6}">
      <dsp:nvSpPr>
        <dsp:cNvPr id="0" name=""/>
        <dsp:cNvSpPr/>
      </dsp:nvSpPr>
      <dsp:spPr>
        <a:xfrm>
          <a:off x="1687428" y="468228"/>
          <a:ext cx="4397542" cy="4397542"/>
        </a:xfrm>
        <a:custGeom>
          <a:avLst/>
          <a:gdLst/>
          <a:ahLst/>
          <a:cxnLst/>
          <a:rect l="0" t="0" r="0" b="0"/>
          <a:pathLst>
            <a:path>
              <a:moveTo>
                <a:pt x="1300632" y="4205745"/>
              </a:moveTo>
              <a:arcTo wR="2198771" hR="2198771" stAng="6846536" swAng="925213"/>
            </a:path>
          </a:pathLst>
        </a:custGeom>
        <a:noFill/>
        <a:ln w="12700" cap="flat" cmpd="sng" algn="ctr">
          <a:solidFill>
            <a:schemeClr val="tx1"/>
          </a:solidFill>
          <a:prstDash val="solid"/>
          <a:tailEnd type="arrow"/>
        </a:ln>
        <a:effectLst/>
      </dsp:spPr>
      <dsp:style>
        <a:lnRef idx="1">
          <a:scrgbClr r="0" g="0" b="0"/>
        </a:lnRef>
        <a:fillRef idx="0">
          <a:scrgbClr r="0" g="0" b="0"/>
        </a:fillRef>
        <a:effectRef idx="0">
          <a:scrgbClr r="0" g="0" b="0"/>
        </a:effectRef>
        <a:fontRef idx="minor"/>
      </dsp:style>
    </dsp:sp>
    <dsp:sp modelId="{8EC0F4E0-C808-4B8E-AD71-3BBA0B3A3BF0}">
      <dsp:nvSpPr>
        <dsp:cNvPr id="0" name=""/>
        <dsp:cNvSpPr/>
      </dsp:nvSpPr>
      <dsp:spPr>
        <a:xfrm>
          <a:off x="1264730" y="3300155"/>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5. Recruit To Fill The Talent Gaps</a:t>
          </a:r>
          <a:endParaRPr lang="en-US" sz="1400" kern="1200" dirty="0"/>
        </a:p>
      </dsp:txBody>
      <dsp:txXfrm>
        <a:off x="1310249" y="3345674"/>
        <a:ext cx="1343516" cy="841422"/>
      </dsp:txXfrm>
    </dsp:sp>
    <dsp:sp modelId="{D902D42E-2CED-43AA-9614-D31E524A4FA2}">
      <dsp:nvSpPr>
        <dsp:cNvPr id="0" name=""/>
        <dsp:cNvSpPr/>
      </dsp:nvSpPr>
      <dsp:spPr>
        <a:xfrm>
          <a:off x="1687428" y="468228"/>
          <a:ext cx="4397542" cy="4397542"/>
        </a:xfrm>
        <a:custGeom>
          <a:avLst/>
          <a:gdLst/>
          <a:ahLst/>
          <a:cxnLst/>
          <a:rect l="0" t="0" r="0" b="0"/>
          <a:pathLst>
            <a:path>
              <a:moveTo>
                <a:pt x="34318" y="2585732"/>
              </a:moveTo>
              <a:arcTo wR="2198771" hR="2198771" stAng="10191824" swAng="1216351"/>
            </a:path>
          </a:pathLst>
        </a:custGeom>
        <a:noFill/>
        <a:ln w="127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 modelId="{C2DBBCF1-29D0-4485-85B3-E50178902E5E}">
      <dsp:nvSpPr>
        <dsp:cNvPr id="0" name=""/>
        <dsp:cNvSpPr/>
      </dsp:nvSpPr>
      <dsp:spPr>
        <a:xfrm>
          <a:off x="1264730" y="1101384"/>
          <a:ext cx="1434554" cy="932460"/>
        </a:xfrm>
        <a:prstGeom prst="roundRect">
          <a:avLst/>
        </a:prstGeom>
        <a:solidFill>
          <a:srgbClr val="33669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6. Monitor, Evaluate, Improve</a:t>
          </a:r>
          <a:endParaRPr lang="en-US" sz="1400" kern="1200" dirty="0"/>
        </a:p>
      </dsp:txBody>
      <dsp:txXfrm>
        <a:off x="1310249" y="1146903"/>
        <a:ext cx="1343516" cy="841422"/>
      </dsp:txXfrm>
    </dsp:sp>
    <dsp:sp modelId="{1789AD47-34F3-4E81-8767-A2672ECCD111}">
      <dsp:nvSpPr>
        <dsp:cNvPr id="0" name=""/>
        <dsp:cNvSpPr/>
      </dsp:nvSpPr>
      <dsp:spPr>
        <a:xfrm>
          <a:off x="1687428" y="468228"/>
          <a:ext cx="4397542" cy="4397542"/>
        </a:xfrm>
        <a:custGeom>
          <a:avLst/>
          <a:gdLst/>
          <a:ahLst/>
          <a:cxnLst/>
          <a:rect l="0" t="0" r="0" b="0"/>
          <a:pathLst>
            <a:path>
              <a:moveTo>
                <a:pt x="799317" y="502857"/>
              </a:moveTo>
              <a:arcTo wR="2198771" hR="2198771" stAng="13828250" swAng="925213"/>
            </a:path>
          </a:pathLst>
        </a:custGeom>
        <a:noFill/>
        <a:ln w="12700" cap="flat" cmpd="sng" algn="ctr">
          <a:solidFill>
            <a:scrgbClr r="0" g="0" b="0">
              <a:shade val="95000"/>
              <a:satMod val="105000"/>
            </a:scrgb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4FF88-EBED-4A49-B440-581F409D1A9B}">
      <dsp:nvSpPr>
        <dsp:cNvPr id="0" name=""/>
        <dsp:cNvSpPr/>
      </dsp:nvSpPr>
      <dsp:spPr>
        <a:xfrm>
          <a:off x="1615439" y="53339"/>
          <a:ext cx="2560320" cy="2560320"/>
        </a:xfrm>
        <a:prstGeom prst="ellipse">
          <a:avLst/>
        </a:prstGeom>
        <a:gradFill rotWithShape="0">
          <a:gsLst>
            <a:gs pos="0">
              <a:schemeClr val="accent3">
                <a:shade val="80000"/>
                <a:alpha val="50000"/>
                <a:hueOff val="0"/>
                <a:satOff val="0"/>
                <a:lumOff val="0"/>
                <a:alphaOff val="0"/>
                <a:tint val="50000"/>
                <a:satMod val="300000"/>
              </a:schemeClr>
            </a:gs>
            <a:gs pos="35000">
              <a:schemeClr val="accent3">
                <a:shade val="80000"/>
                <a:alpha val="50000"/>
                <a:hueOff val="0"/>
                <a:satOff val="0"/>
                <a:lumOff val="0"/>
                <a:alphaOff val="0"/>
                <a:tint val="37000"/>
                <a:satMod val="300000"/>
              </a:schemeClr>
            </a:gs>
            <a:gs pos="100000">
              <a:schemeClr val="accent3">
                <a:shade val="80000"/>
                <a:alpha val="50000"/>
                <a:hueOff val="0"/>
                <a:satOff val="0"/>
                <a:lumOff val="0"/>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Aspiration</a:t>
          </a:r>
          <a:endParaRPr lang="en-US" sz="2400" kern="1200" dirty="0"/>
        </a:p>
      </dsp:txBody>
      <dsp:txXfrm>
        <a:off x="1956816" y="501395"/>
        <a:ext cx="1877568" cy="1152144"/>
      </dsp:txXfrm>
    </dsp:sp>
    <dsp:sp modelId="{067DAC0C-8FDC-4593-9CE5-DB263E981567}">
      <dsp:nvSpPr>
        <dsp:cNvPr id="0" name=""/>
        <dsp:cNvSpPr/>
      </dsp:nvSpPr>
      <dsp:spPr>
        <a:xfrm>
          <a:off x="2532580" y="1447792"/>
          <a:ext cx="2560320" cy="2560320"/>
        </a:xfrm>
        <a:prstGeom prst="ellipse">
          <a:avLst/>
        </a:prstGeom>
        <a:gradFill rotWithShape="0">
          <a:gsLst>
            <a:gs pos="0">
              <a:schemeClr val="accent3">
                <a:shade val="80000"/>
                <a:alpha val="50000"/>
                <a:hueOff val="-444874"/>
                <a:satOff val="-3819"/>
                <a:lumOff val="25811"/>
                <a:alphaOff val="0"/>
                <a:tint val="50000"/>
                <a:satMod val="300000"/>
              </a:schemeClr>
            </a:gs>
            <a:gs pos="35000">
              <a:schemeClr val="accent3">
                <a:shade val="80000"/>
                <a:alpha val="50000"/>
                <a:hueOff val="-444874"/>
                <a:satOff val="-3819"/>
                <a:lumOff val="25811"/>
                <a:alphaOff val="0"/>
                <a:tint val="37000"/>
                <a:satMod val="300000"/>
              </a:schemeClr>
            </a:gs>
            <a:gs pos="100000">
              <a:schemeClr val="accent3">
                <a:shade val="80000"/>
                <a:alpha val="50000"/>
                <a:hueOff val="-444874"/>
                <a:satOff val="-3819"/>
                <a:lumOff val="25811"/>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Engagement</a:t>
          </a:r>
          <a:endParaRPr lang="en-US" sz="2400" kern="1200" dirty="0"/>
        </a:p>
      </dsp:txBody>
      <dsp:txXfrm>
        <a:off x="3315611" y="2109208"/>
        <a:ext cx="1536192" cy="1408176"/>
      </dsp:txXfrm>
    </dsp:sp>
    <dsp:sp modelId="{488A59D6-74E6-4353-96E5-8E57F74C0113}">
      <dsp:nvSpPr>
        <dsp:cNvPr id="0" name=""/>
        <dsp:cNvSpPr/>
      </dsp:nvSpPr>
      <dsp:spPr>
        <a:xfrm>
          <a:off x="685804" y="1447792"/>
          <a:ext cx="2560320" cy="2560320"/>
        </a:xfrm>
        <a:prstGeom prst="ellipse">
          <a:avLst/>
        </a:prstGeom>
        <a:gradFill rotWithShape="0">
          <a:gsLst>
            <a:gs pos="0">
              <a:schemeClr val="accent3">
                <a:shade val="80000"/>
                <a:alpha val="50000"/>
                <a:hueOff val="-444874"/>
                <a:satOff val="-3819"/>
                <a:lumOff val="25811"/>
                <a:alphaOff val="0"/>
                <a:tint val="50000"/>
                <a:satMod val="300000"/>
              </a:schemeClr>
            </a:gs>
            <a:gs pos="35000">
              <a:schemeClr val="accent3">
                <a:shade val="80000"/>
                <a:alpha val="50000"/>
                <a:hueOff val="-444874"/>
                <a:satOff val="-3819"/>
                <a:lumOff val="25811"/>
                <a:alphaOff val="0"/>
                <a:tint val="37000"/>
                <a:satMod val="300000"/>
              </a:schemeClr>
            </a:gs>
            <a:gs pos="100000">
              <a:schemeClr val="accent3">
                <a:shade val="80000"/>
                <a:alpha val="50000"/>
                <a:hueOff val="-444874"/>
                <a:satOff val="-3819"/>
                <a:lumOff val="25811"/>
                <a:alphaOff val="0"/>
                <a:tint val="15000"/>
                <a:satMod val="350000"/>
              </a:schemeClr>
            </a:gs>
          </a:gsLst>
          <a:lin ang="162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smtClean="0"/>
            <a:t>Ability</a:t>
          </a:r>
          <a:endParaRPr lang="en-US" sz="2400" kern="1200" dirty="0"/>
        </a:p>
      </dsp:txBody>
      <dsp:txXfrm>
        <a:off x="926901" y="2109208"/>
        <a:ext cx="1536192" cy="14081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D06CB-B4B0-4EC1-AF0E-C4E9A04650AA}">
      <dsp:nvSpPr>
        <dsp:cNvPr id="0" name=""/>
        <dsp:cNvSpPr/>
      </dsp:nvSpPr>
      <dsp:spPr>
        <a:xfrm>
          <a:off x="482054" y="842"/>
          <a:ext cx="2139497" cy="1283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kern="1200" dirty="0" smtClean="0"/>
            <a:t>Vision</a:t>
          </a:r>
          <a:endParaRPr lang="en-US" sz="2400" b="1" i="0" kern="1200" dirty="0"/>
        </a:p>
      </dsp:txBody>
      <dsp:txXfrm>
        <a:off x="482054" y="842"/>
        <a:ext cx="2139497" cy="1283698"/>
      </dsp:txXfrm>
    </dsp:sp>
    <dsp:sp modelId="{3189B350-2AAD-40CD-B8B5-2A055F2AE8C9}">
      <dsp:nvSpPr>
        <dsp:cNvPr id="0" name=""/>
        <dsp:cNvSpPr/>
      </dsp:nvSpPr>
      <dsp:spPr>
        <a:xfrm>
          <a:off x="2835501" y="842"/>
          <a:ext cx="2139497" cy="128369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Voice</a:t>
          </a:r>
          <a:endParaRPr lang="en-US" sz="2400" b="1" kern="1200" dirty="0"/>
        </a:p>
      </dsp:txBody>
      <dsp:txXfrm>
        <a:off x="2835501" y="842"/>
        <a:ext cx="2139497" cy="1283698"/>
      </dsp:txXfrm>
    </dsp:sp>
    <dsp:sp modelId="{B4CDB7D3-44B7-43CF-B9B8-BF359747B24F}">
      <dsp:nvSpPr>
        <dsp:cNvPr id="0" name=""/>
        <dsp:cNvSpPr/>
      </dsp:nvSpPr>
      <dsp:spPr>
        <a:xfrm>
          <a:off x="5188948" y="842"/>
          <a:ext cx="2139497" cy="128369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More/Better Work</a:t>
          </a:r>
          <a:endParaRPr lang="en-US" sz="2400" b="1" kern="1200" dirty="0"/>
        </a:p>
      </dsp:txBody>
      <dsp:txXfrm>
        <a:off x="5188948" y="842"/>
        <a:ext cx="2139497" cy="1283698"/>
      </dsp:txXfrm>
    </dsp:sp>
    <dsp:sp modelId="{FD9B38E6-BE75-44C5-B557-BC40C66AFD67}">
      <dsp:nvSpPr>
        <dsp:cNvPr id="0" name=""/>
        <dsp:cNvSpPr/>
      </dsp:nvSpPr>
      <dsp:spPr>
        <a:xfrm>
          <a:off x="482054" y="1498490"/>
          <a:ext cx="2139497" cy="128369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kern="1200" dirty="0" smtClean="0"/>
            <a:t>Training &amp; Development </a:t>
          </a:r>
          <a:endParaRPr lang="en-US" sz="2400" b="1" i="0" kern="1200" dirty="0"/>
        </a:p>
      </dsp:txBody>
      <dsp:txXfrm>
        <a:off x="482054" y="1498490"/>
        <a:ext cx="2139497" cy="1283698"/>
      </dsp:txXfrm>
    </dsp:sp>
    <dsp:sp modelId="{7F3FB665-E494-45D5-86DA-16898B5E55DC}">
      <dsp:nvSpPr>
        <dsp:cNvPr id="0" name=""/>
        <dsp:cNvSpPr/>
      </dsp:nvSpPr>
      <dsp:spPr>
        <a:xfrm>
          <a:off x="2835501" y="1498490"/>
          <a:ext cx="2139497" cy="128369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kern="1200" dirty="0" smtClean="0"/>
            <a:t>Recognition</a:t>
          </a:r>
          <a:endParaRPr lang="en-US" sz="2400" b="1" i="0" kern="1200" dirty="0"/>
        </a:p>
      </dsp:txBody>
      <dsp:txXfrm>
        <a:off x="2835501" y="1498490"/>
        <a:ext cx="2139497" cy="1283698"/>
      </dsp:txXfrm>
    </dsp:sp>
    <dsp:sp modelId="{4B83B4AC-F7E3-4BBA-94A3-3295E3F8B127}">
      <dsp:nvSpPr>
        <dsp:cNvPr id="0" name=""/>
        <dsp:cNvSpPr/>
      </dsp:nvSpPr>
      <dsp:spPr>
        <a:xfrm>
          <a:off x="5188948" y="1498490"/>
          <a:ext cx="2139497" cy="1283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kern="1200" dirty="0" smtClean="0"/>
            <a:t>Flexibility</a:t>
          </a:r>
          <a:endParaRPr lang="en-US" sz="2400" b="1" i="0" kern="1200" dirty="0"/>
        </a:p>
      </dsp:txBody>
      <dsp:txXfrm>
        <a:off x="5188948" y="1498490"/>
        <a:ext cx="2139497" cy="1283698"/>
      </dsp:txXfrm>
    </dsp:sp>
    <dsp:sp modelId="{CC5DAB98-D0FB-44DE-A5B9-2E1F77E37A7A}">
      <dsp:nvSpPr>
        <dsp:cNvPr id="0" name=""/>
        <dsp:cNvSpPr/>
      </dsp:nvSpPr>
      <dsp:spPr>
        <a:xfrm>
          <a:off x="2835501" y="2996138"/>
          <a:ext cx="2139497" cy="128369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i="0" kern="1200" dirty="0" smtClean="0"/>
            <a:t>Community at Work</a:t>
          </a:r>
          <a:endParaRPr lang="en-US" sz="2400" b="1" i="0" kern="1200" dirty="0"/>
        </a:p>
      </dsp:txBody>
      <dsp:txXfrm>
        <a:off x="2835501" y="2996138"/>
        <a:ext cx="2139497" cy="12836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259AB-9354-4B43-A046-9E9A5AE659B2}">
      <dsp:nvSpPr>
        <dsp:cNvPr id="0" name=""/>
        <dsp:cNvSpPr/>
      </dsp:nvSpPr>
      <dsp:spPr>
        <a:xfrm rot="5400000">
          <a:off x="4024586" y="-1666959"/>
          <a:ext cx="655915" cy="40965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People are more motivated when they pursue goals that have personal meaning, that relate to their self-esteem, when performance feedback is available, and when attaining the goal is possible but not necessarily certain.</a:t>
          </a:r>
          <a:endParaRPr lang="en-US" sz="1100" b="1" kern="1200" dirty="0">
            <a:solidFill>
              <a:schemeClr val="tx1"/>
            </a:solidFill>
            <a:latin typeface="+mn-lt"/>
          </a:endParaRPr>
        </a:p>
      </dsp:txBody>
      <dsp:txXfrm rot="-5400000">
        <a:off x="2304288" y="85359"/>
        <a:ext cx="4064493" cy="591877"/>
      </dsp:txXfrm>
    </dsp:sp>
    <dsp:sp modelId="{2A2F3543-C35D-4A95-B5CF-070C95BA2C98}">
      <dsp:nvSpPr>
        <dsp:cNvPr id="0" name=""/>
        <dsp:cNvSpPr/>
      </dsp:nvSpPr>
      <dsp:spPr>
        <a:xfrm>
          <a:off x="0" y="1875"/>
          <a:ext cx="2304288" cy="819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Challenge</a:t>
          </a:r>
          <a:endParaRPr lang="en-US" sz="1400" b="1" kern="1200" dirty="0">
            <a:solidFill>
              <a:schemeClr val="tx1"/>
            </a:solidFill>
            <a:latin typeface="+mn-lt"/>
          </a:endParaRPr>
        </a:p>
      </dsp:txBody>
      <dsp:txXfrm>
        <a:off x="40024" y="41899"/>
        <a:ext cx="2224240" cy="739846"/>
      </dsp:txXfrm>
    </dsp:sp>
    <dsp:sp modelId="{B9494F83-F797-40BB-B4C1-3D0958528114}">
      <dsp:nvSpPr>
        <dsp:cNvPr id="0" name=""/>
        <dsp:cNvSpPr/>
      </dsp:nvSpPr>
      <dsp:spPr>
        <a:xfrm rot="5400000">
          <a:off x="4024586" y="-775544"/>
          <a:ext cx="655915" cy="40965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Internal motivation is increased when something in the physical environment grabs the individual’s attention (sensory curiosity) and when something about the activity stimulates the person to want to learn more (cognitive curiosity).</a:t>
          </a:r>
          <a:endParaRPr lang="en-US" sz="1100" kern="1200" dirty="0"/>
        </a:p>
      </dsp:txBody>
      <dsp:txXfrm rot="-5400000">
        <a:off x="2304288" y="976774"/>
        <a:ext cx="4064493" cy="591877"/>
      </dsp:txXfrm>
    </dsp:sp>
    <dsp:sp modelId="{8E6CCBB3-BD40-4268-B958-406516C8E5D1}">
      <dsp:nvSpPr>
        <dsp:cNvPr id="0" name=""/>
        <dsp:cNvSpPr/>
      </dsp:nvSpPr>
      <dsp:spPr>
        <a:xfrm>
          <a:off x="0" y="862764"/>
          <a:ext cx="2304288" cy="819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Curiosity</a:t>
          </a:r>
          <a:endParaRPr lang="en-US" sz="1400" kern="1200" dirty="0"/>
        </a:p>
      </dsp:txBody>
      <dsp:txXfrm>
        <a:off x="40024" y="902788"/>
        <a:ext cx="2224240" cy="739846"/>
      </dsp:txXfrm>
    </dsp:sp>
    <dsp:sp modelId="{A0C641BA-F6A9-4126-B3B5-5F9BB2730F1B}">
      <dsp:nvSpPr>
        <dsp:cNvPr id="0" name=""/>
        <dsp:cNvSpPr/>
      </dsp:nvSpPr>
      <dsp:spPr>
        <a:xfrm rot="5400000">
          <a:off x="4024586" y="85343"/>
          <a:ext cx="655915" cy="40965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People want control over themselves and their environments and want to determine what they pursue.</a:t>
          </a:r>
          <a:endParaRPr lang="en-US" sz="1100" kern="1200" dirty="0"/>
        </a:p>
      </dsp:txBody>
      <dsp:txXfrm rot="-5400000">
        <a:off x="2304288" y="1837661"/>
        <a:ext cx="4064493" cy="591877"/>
      </dsp:txXfrm>
    </dsp:sp>
    <dsp:sp modelId="{A08297EB-9595-449C-9816-CCD2F7828D56}">
      <dsp:nvSpPr>
        <dsp:cNvPr id="0" name=""/>
        <dsp:cNvSpPr/>
      </dsp:nvSpPr>
      <dsp:spPr>
        <a:xfrm>
          <a:off x="0" y="1723652"/>
          <a:ext cx="2304288" cy="819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Control</a:t>
          </a:r>
          <a:endParaRPr lang="en-US" sz="1400" kern="1200" dirty="0"/>
        </a:p>
      </dsp:txBody>
      <dsp:txXfrm>
        <a:off x="40024" y="1763676"/>
        <a:ext cx="2224240" cy="739846"/>
      </dsp:txXfrm>
    </dsp:sp>
    <dsp:sp modelId="{47C5AAA1-FCA0-4CBB-82EB-FC8D21985553}">
      <dsp:nvSpPr>
        <dsp:cNvPr id="0" name=""/>
        <dsp:cNvSpPr/>
      </dsp:nvSpPr>
      <dsp:spPr>
        <a:xfrm rot="5400000">
          <a:off x="4024586" y="946232"/>
          <a:ext cx="655915" cy="40965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Intrinsic motivation can be increased in situations where people gain satisfaction from helping others and also in cases where they are able to compare their own performance favorably to that of others.</a:t>
          </a:r>
          <a:endParaRPr lang="en-US" sz="1100" kern="1200" dirty="0"/>
        </a:p>
      </dsp:txBody>
      <dsp:txXfrm rot="-5400000">
        <a:off x="2304288" y="2698550"/>
        <a:ext cx="4064493" cy="591877"/>
      </dsp:txXfrm>
    </dsp:sp>
    <dsp:sp modelId="{D7230052-CCA1-4289-84E3-F47BD0177435}">
      <dsp:nvSpPr>
        <dsp:cNvPr id="0" name=""/>
        <dsp:cNvSpPr/>
      </dsp:nvSpPr>
      <dsp:spPr>
        <a:xfrm>
          <a:off x="0" y="2584541"/>
          <a:ext cx="2304288" cy="819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Cooperation &amp; </a:t>
          </a:r>
          <a:br>
            <a:rPr lang="en-US" sz="1400" kern="1200" dirty="0" smtClean="0"/>
          </a:br>
          <a:r>
            <a:rPr lang="en-US" sz="1400" kern="1200" dirty="0" smtClean="0"/>
            <a:t>Competition</a:t>
          </a:r>
          <a:endParaRPr lang="en-US" sz="1400" kern="1200" dirty="0"/>
        </a:p>
      </dsp:txBody>
      <dsp:txXfrm>
        <a:off x="40024" y="2624565"/>
        <a:ext cx="2224240" cy="739846"/>
      </dsp:txXfrm>
    </dsp:sp>
    <dsp:sp modelId="{3B710589-0519-4A42-8DAC-AC66E19E6B8F}">
      <dsp:nvSpPr>
        <dsp:cNvPr id="0" name=""/>
        <dsp:cNvSpPr/>
      </dsp:nvSpPr>
      <dsp:spPr>
        <a:xfrm rot="5400000">
          <a:off x="4024586" y="1807121"/>
          <a:ext cx="655915" cy="409651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People enjoy having their accomplishment recognized by others, which can increase internal motivation.</a:t>
          </a:r>
          <a:endParaRPr lang="en-US" sz="1100" kern="1200" dirty="0"/>
        </a:p>
      </dsp:txBody>
      <dsp:txXfrm rot="-5400000">
        <a:off x="2304288" y="3559439"/>
        <a:ext cx="4064493" cy="591877"/>
      </dsp:txXfrm>
    </dsp:sp>
    <dsp:sp modelId="{AC3C0CEC-887E-43CC-9F07-8B7BF2564191}">
      <dsp:nvSpPr>
        <dsp:cNvPr id="0" name=""/>
        <dsp:cNvSpPr/>
      </dsp:nvSpPr>
      <dsp:spPr>
        <a:xfrm>
          <a:off x="0" y="3445430"/>
          <a:ext cx="2304288" cy="819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Recognition</a:t>
          </a:r>
          <a:endParaRPr lang="en-US" sz="1400" kern="1200" dirty="0"/>
        </a:p>
      </dsp:txBody>
      <dsp:txXfrm>
        <a:off x="40024" y="3485454"/>
        <a:ext cx="2224240" cy="739846"/>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0.94542</cdr:y>
    </cdr:from>
    <cdr:to>
      <cdr:x>0.32692</cdr:x>
      <cdr:y>1</cdr:y>
    </cdr:to>
    <cdr:sp macro="" textlink="">
      <cdr:nvSpPr>
        <cdr:cNvPr id="2" name="TextBox 4"/>
        <cdr:cNvSpPr txBox="1"/>
      </cdr:nvSpPr>
      <cdr:spPr>
        <a:xfrm xmlns:a="http://schemas.openxmlformats.org/drawingml/2006/main">
          <a:off x="0" y="5331023"/>
          <a:ext cx="2590800"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dirty="0"/>
            <a:t>Bureau of Labor Statistics, OEA</a:t>
          </a:r>
        </a:p>
      </cdr:txBody>
    </cdr:sp>
  </cdr:relSizeAnchor>
</c:userShapes>
</file>

<file path=ppt/drawings/drawing2.xml><?xml version="1.0" encoding="utf-8"?>
<c:userShapes xmlns:c="http://schemas.openxmlformats.org/drawingml/2006/chart">
  <cdr:relSizeAnchor xmlns:cdr="http://schemas.openxmlformats.org/drawingml/2006/chartDrawing">
    <cdr:from>
      <cdr:x>0.33663</cdr:x>
      <cdr:y>0.38462</cdr:y>
    </cdr:from>
    <cdr:to>
      <cdr:x>0.61386</cdr:x>
      <cdr:y>0.44615</cdr:y>
    </cdr:to>
    <cdr:sp macro="" textlink="">
      <cdr:nvSpPr>
        <cdr:cNvPr id="2" name="TextBox 1"/>
        <cdr:cNvSpPr txBox="1"/>
      </cdr:nvSpPr>
      <cdr:spPr>
        <a:xfrm xmlns:a="http://schemas.openxmlformats.org/drawingml/2006/main">
          <a:off x="2590800" y="1905000"/>
          <a:ext cx="21336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Shift to higher skills</a:t>
          </a:r>
          <a:endParaRPr lang="en-US" sz="1600" b="1" dirty="0"/>
        </a:p>
      </cdr:txBody>
    </cdr:sp>
  </cdr:relSizeAnchor>
  <cdr:relSizeAnchor xmlns:cdr="http://schemas.openxmlformats.org/drawingml/2006/chartDrawing">
    <cdr:from>
      <cdr:x>0.60891</cdr:x>
      <cdr:y>0.38462</cdr:y>
    </cdr:from>
    <cdr:to>
      <cdr:x>0.79703</cdr:x>
      <cdr:y>0.43077</cdr:y>
    </cdr:to>
    <cdr:sp macro="" textlink="">
      <cdr:nvSpPr>
        <cdr:cNvPr id="5" name="Bent-Up Arrow 4"/>
        <cdr:cNvSpPr/>
      </cdr:nvSpPr>
      <cdr:spPr bwMode="auto">
        <a:xfrm xmlns:a="http://schemas.openxmlformats.org/drawingml/2006/main">
          <a:off x="4686300" y="1905000"/>
          <a:ext cx="1447800" cy="228600"/>
        </a:xfrm>
        <a:prstGeom xmlns:a="http://schemas.openxmlformats.org/drawingml/2006/main" prst="bentUpArrow">
          <a:avLst/>
        </a:prstGeom>
        <a:solidFill xmlns:a="http://schemas.openxmlformats.org/drawingml/2006/main">
          <a:schemeClr val="tx1"/>
        </a:solidFill>
        <a:ln xmlns:a="http://schemas.openxmlformats.org/drawingml/2006/main" w="9525" cap="flat" cmpd="sng" algn="ctr">
          <a:solidFill>
            <a:schemeClr val="accent1">
              <a:lumMod val="75000"/>
            </a:schemeClr>
          </a:solid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0.0099</cdr:x>
      <cdr:y>0.93846</cdr:y>
    </cdr:from>
    <cdr:to>
      <cdr:x>0.31683</cdr:x>
      <cdr:y>1</cdr:y>
    </cdr:to>
    <cdr:sp macro="" textlink="">
      <cdr:nvSpPr>
        <cdr:cNvPr id="6" name="TextBox 5"/>
        <cdr:cNvSpPr txBox="1"/>
      </cdr:nvSpPr>
      <cdr:spPr>
        <a:xfrm xmlns:a="http://schemas.openxmlformats.org/drawingml/2006/main">
          <a:off x="76200" y="4800600"/>
          <a:ext cx="2362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4393" cy="46577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8871" y="0"/>
            <a:ext cx="3014393" cy="465773"/>
          </a:xfrm>
          <a:prstGeom prst="rect">
            <a:avLst/>
          </a:prstGeom>
        </p:spPr>
        <p:txBody>
          <a:bodyPr vert="horz" lIns="91440" tIns="45720" rIns="91440" bIns="45720" rtlCol="0"/>
          <a:lstStyle>
            <a:lvl1pPr algn="r">
              <a:defRPr sz="1200"/>
            </a:lvl1pPr>
          </a:lstStyle>
          <a:p>
            <a:fld id="{B414B9AD-7A28-470F-824E-DDE2F963AF88}" type="datetimeFigureOut">
              <a:rPr lang="en-US" smtClean="0"/>
              <a:t>10/1/2014</a:t>
            </a:fld>
            <a:endParaRPr lang="en-US" dirty="0"/>
          </a:p>
        </p:txBody>
      </p:sp>
      <p:sp>
        <p:nvSpPr>
          <p:cNvPr id="4" name="Footer Placeholder 3"/>
          <p:cNvSpPr>
            <a:spLocks noGrp="1"/>
          </p:cNvSpPr>
          <p:nvPr>
            <p:ph type="ftr" sz="quarter" idx="2"/>
          </p:nvPr>
        </p:nvSpPr>
        <p:spPr>
          <a:xfrm>
            <a:off x="1" y="8841738"/>
            <a:ext cx="3014393" cy="46577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8871" y="8841738"/>
            <a:ext cx="3014393" cy="465773"/>
          </a:xfrm>
          <a:prstGeom prst="rect">
            <a:avLst/>
          </a:prstGeom>
        </p:spPr>
        <p:txBody>
          <a:bodyPr vert="horz" lIns="91440" tIns="45720" rIns="91440" bIns="45720" rtlCol="0" anchor="b"/>
          <a:lstStyle>
            <a:lvl1pPr algn="r">
              <a:defRPr sz="1200"/>
            </a:lvl1pPr>
          </a:lstStyle>
          <a:p>
            <a:fld id="{D37F2084-09A9-4C66-A771-F4754A27E33A}" type="slidenum">
              <a:rPr lang="en-US" smtClean="0"/>
              <a:t>‹#›</a:t>
            </a:fld>
            <a:endParaRPr lang="en-US" dirty="0"/>
          </a:p>
        </p:txBody>
      </p:sp>
    </p:spTree>
    <p:extLst>
      <p:ext uri="{BB962C8B-B14F-4D97-AF65-F5344CB8AC3E}">
        <p14:creationId xmlns:p14="http://schemas.microsoft.com/office/powerpoint/2010/main" val="3987785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39467" y="0"/>
            <a:ext cx="3013763" cy="465455"/>
          </a:xfrm>
          <a:prstGeom prst="rect">
            <a:avLst/>
          </a:prstGeom>
        </p:spPr>
        <p:txBody>
          <a:bodyPr vert="horz" lIns="93176" tIns="46588" rIns="93176" bIns="46588" rtlCol="0"/>
          <a:lstStyle>
            <a:lvl1pPr algn="r">
              <a:defRPr sz="1200"/>
            </a:lvl1pPr>
          </a:lstStyle>
          <a:p>
            <a:fld id="{3E67E6A9-B8F4-46C1-841E-337B1784E1F8}" type="datetimeFigureOut">
              <a:rPr lang="en-US" smtClean="0"/>
              <a:t>10/1/2014</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695485" y="4421824"/>
            <a:ext cx="5563870" cy="4189095"/>
          </a:xfrm>
          <a:prstGeom prst="rect">
            <a:avLst/>
          </a:prstGeom>
        </p:spPr>
        <p:txBody>
          <a:bodyPr vert="horz" lIns="93176" tIns="46588" rIns="93176" bIns="4658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7" y="8842029"/>
            <a:ext cx="3013763" cy="465455"/>
          </a:xfrm>
          <a:prstGeom prst="rect">
            <a:avLst/>
          </a:prstGeom>
        </p:spPr>
        <p:txBody>
          <a:bodyPr vert="horz" lIns="93176" tIns="46588" rIns="93176" bIns="46588" rtlCol="0" anchor="b"/>
          <a:lstStyle>
            <a:lvl1pPr algn="r">
              <a:defRPr sz="1200"/>
            </a:lvl1pPr>
          </a:lstStyle>
          <a:p>
            <a:fld id="{DA18B242-0318-4F9A-9D53-471D8EE272C2}" type="slidenum">
              <a:rPr lang="en-US" smtClean="0"/>
              <a:t>‹#›</a:t>
            </a:fld>
            <a:endParaRPr lang="en-US" dirty="0"/>
          </a:p>
        </p:txBody>
      </p:sp>
    </p:spTree>
    <p:extLst>
      <p:ext uri="{BB962C8B-B14F-4D97-AF65-F5344CB8AC3E}">
        <p14:creationId xmlns:p14="http://schemas.microsoft.com/office/powerpoint/2010/main" val="398773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a:t>
            </a:fld>
            <a:endParaRPr lang="en-US" dirty="0"/>
          </a:p>
        </p:txBody>
      </p:sp>
    </p:spTree>
    <p:extLst>
      <p:ext uri="{BB962C8B-B14F-4D97-AF65-F5344CB8AC3E}">
        <p14:creationId xmlns:p14="http://schemas.microsoft.com/office/powerpoint/2010/main" val="2653576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11</a:t>
            </a:fld>
            <a:endParaRPr lang="en-US" dirty="0"/>
          </a:p>
        </p:txBody>
      </p:sp>
    </p:spTree>
    <p:extLst>
      <p:ext uri="{BB962C8B-B14F-4D97-AF65-F5344CB8AC3E}">
        <p14:creationId xmlns:p14="http://schemas.microsoft.com/office/powerpoint/2010/main" val="3533432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12</a:t>
            </a:fld>
            <a:endParaRPr lang="en-US" dirty="0"/>
          </a:p>
        </p:txBody>
      </p:sp>
    </p:spTree>
    <p:extLst>
      <p:ext uri="{BB962C8B-B14F-4D97-AF65-F5344CB8AC3E}">
        <p14:creationId xmlns:p14="http://schemas.microsoft.com/office/powerpoint/2010/main" val="2197530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13</a:t>
            </a:fld>
            <a:endParaRPr lang="en-US" dirty="0"/>
          </a:p>
        </p:txBody>
      </p:sp>
    </p:spTree>
    <p:extLst>
      <p:ext uri="{BB962C8B-B14F-4D97-AF65-F5344CB8AC3E}">
        <p14:creationId xmlns:p14="http://schemas.microsoft.com/office/powerpoint/2010/main" val="856766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14</a:t>
            </a:fld>
            <a:endParaRPr lang="en-US" dirty="0"/>
          </a:p>
        </p:txBody>
      </p:sp>
    </p:spTree>
    <p:extLst>
      <p:ext uri="{BB962C8B-B14F-4D97-AF65-F5344CB8AC3E}">
        <p14:creationId xmlns:p14="http://schemas.microsoft.com/office/powerpoint/2010/main" val="2456281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15</a:t>
            </a:fld>
            <a:endParaRPr lang="en-US" dirty="0"/>
          </a:p>
        </p:txBody>
      </p:sp>
    </p:spTree>
    <p:extLst>
      <p:ext uri="{BB962C8B-B14F-4D97-AF65-F5344CB8AC3E}">
        <p14:creationId xmlns:p14="http://schemas.microsoft.com/office/powerpoint/2010/main" val="271604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16</a:t>
            </a:fld>
            <a:endParaRPr lang="en-US" dirty="0"/>
          </a:p>
        </p:txBody>
      </p:sp>
    </p:spTree>
    <p:extLst>
      <p:ext uri="{BB962C8B-B14F-4D97-AF65-F5344CB8AC3E}">
        <p14:creationId xmlns:p14="http://schemas.microsoft.com/office/powerpoint/2010/main" val="3951404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17</a:t>
            </a:fld>
            <a:endParaRPr lang="en-US" dirty="0"/>
          </a:p>
        </p:txBody>
      </p:sp>
    </p:spTree>
    <p:extLst>
      <p:ext uri="{BB962C8B-B14F-4D97-AF65-F5344CB8AC3E}">
        <p14:creationId xmlns:p14="http://schemas.microsoft.com/office/powerpoint/2010/main" val="11383987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40EB1D-D2FA-4C31-BDEE-89485D12755B}" type="slidenum">
              <a:rPr lang="en-US" smtClean="0"/>
              <a:pPr/>
              <a:t>18</a:t>
            </a:fld>
            <a:endParaRPr lang="en-US" dirty="0"/>
          </a:p>
        </p:txBody>
      </p:sp>
    </p:spTree>
    <p:extLst>
      <p:ext uri="{BB962C8B-B14F-4D97-AF65-F5344CB8AC3E}">
        <p14:creationId xmlns:p14="http://schemas.microsoft.com/office/powerpoint/2010/main" val="1486840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40EB1D-D2FA-4C31-BDEE-89485D12755B}"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38550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20</a:t>
            </a:fld>
            <a:endParaRPr lang="en-US" dirty="0"/>
          </a:p>
        </p:txBody>
      </p:sp>
    </p:spTree>
    <p:extLst>
      <p:ext uri="{BB962C8B-B14F-4D97-AF65-F5344CB8AC3E}">
        <p14:creationId xmlns:p14="http://schemas.microsoft.com/office/powerpoint/2010/main" val="371208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3</a:t>
            </a:fld>
            <a:endParaRPr lang="en-US" dirty="0"/>
          </a:p>
        </p:txBody>
      </p:sp>
    </p:spTree>
    <p:extLst>
      <p:ext uri="{BB962C8B-B14F-4D97-AF65-F5344CB8AC3E}">
        <p14:creationId xmlns:p14="http://schemas.microsoft.com/office/powerpoint/2010/main" val="1170091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40EB1D-D2FA-4C31-BDEE-89485D12755B}" type="slidenum">
              <a:rPr lang="en-US" smtClean="0"/>
              <a:pPr/>
              <a:t>21</a:t>
            </a:fld>
            <a:endParaRPr lang="en-US" dirty="0"/>
          </a:p>
        </p:txBody>
      </p:sp>
    </p:spTree>
    <p:extLst>
      <p:ext uri="{BB962C8B-B14F-4D97-AF65-F5344CB8AC3E}">
        <p14:creationId xmlns:p14="http://schemas.microsoft.com/office/powerpoint/2010/main" val="3333524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580" eaLnBrk="0" hangingPunct="0">
              <a:defRPr b="1" i="1">
                <a:solidFill>
                  <a:schemeClr val="tx1"/>
                </a:solidFill>
                <a:latin typeface="Arial" charset="0"/>
              </a:defRPr>
            </a:lvl1pPr>
            <a:lvl2pPr marL="744791" indent="-286458" defTabSz="932580" eaLnBrk="0" hangingPunct="0">
              <a:defRPr b="1" i="1">
                <a:solidFill>
                  <a:schemeClr val="tx1"/>
                </a:solidFill>
                <a:latin typeface="Arial" charset="0"/>
              </a:defRPr>
            </a:lvl2pPr>
            <a:lvl3pPr marL="1145832" indent="-229166" defTabSz="932580" eaLnBrk="0" hangingPunct="0">
              <a:defRPr b="1" i="1">
                <a:solidFill>
                  <a:schemeClr val="tx1"/>
                </a:solidFill>
                <a:latin typeface="Arial" charset="0"/>
              </a:defRPr>
            </a:lvl3pPr>
            <a:lvl4pPr marL="1604165" indent="-229166" defTabSz="932580" eaLnBrk="0" hangingPunct="0">
              <a:defRPr b="1" i="1">
                <a:solidFill>
                  <a:schemeClr val="tx1"/>
                </a:solidFill>
                <a:latin typeface="Arial" charset="0"/>
              </a:defRPr>
            </a:lvl4pPr>
            <a:lvl5pPr marL="2062497" indent="-229166" defTabSz="932580" eaLnBrk="0" hangingPunct="0">
              <a:defRPr b="1" i="1">
                <a:solidFill>
                  <a:schemeClr val="tx1"/>
                </a:solidFill>
                <a:latin typeface="Arial" charset="0"/>
              </a:defRPr>
            </a:lvl5pPr>
            <a:lvl6pPr marL="2520829" indent="-229166" defTabSz="932580" eaLnBrk="0" fontAlgn="base" hangingPunct="0">
              <a:spcBef>
                <a:spcPct val="0"/>
              </a:spcBef>
              <a:spcAft>
                <a:spcPct val="0"/>
              </a:spcAft>
              <a:defRPr b="1" i="1">
                <a:solidFill>
                  <a:schemeClr val="tx1"/>
                </a:solidFill>
                <a:latin typeface="Arial" charset="0"/>
              </a:defRPr>
            </a:lvl6pPr>
            <a:lvl7pPr marL="2979163" indent="-229166" defTabSz="932580" eaLnBrk="0" fontAlgn="base" hangingPunct="0">
              <a:spcBef>
                <a:spcPct val="0"/>
              </a:spcBef>
              <a:spcAft>
                <a:spcPct val="0"/>
              </a:spcAft>
              <a:defRPr b="1" i="1">
                <a:solidFill>
                  <a:schemeClr val="tx1"/>
                </a:solidFill>
                <a:latin typeface="Arial" charset="0"/>
              </a:defRPr>
            </a:lvl7pPr>
            <a:lvl8pPr marL="3437496" indent="-229166" defTabSz="932580" eaLnBrk="0" fontAlgn="base" hangingPunct="0">
              <a:spcBef>
                <a:spcPct val="0"/>
              </a:spcBef>
              <a:spcAft>
                <a:spcPct val="0"/>
              </a:spcAft>
              <a:defRPr b="1" i="1">
                <a:solidFill>
                  <a:schemeClr val="tx1"/>
                </a:solidFill>
                <a:latin typeface="Arial" charset="0"/>
              </a:defRPr>
            </a:lvl8pPr>
            <a:lvl9pPr marL="3895828" indent="-229166" defTabSz="932580" eaLnBrk="0" fontAlgn="base" hangingPunct="0">
              <a:spcBef>
                <a:spcPct val="0"/>
              </a:spcBef>
              <a:spcAft>
                <a:spcPct val="0"/>
              </a:spcAft>
              <a:defRPr b="1" i="1">
                <a:solidFill>
                  <a:schemeClr val="tx1"/>
                </a:solidFill>
                <a:latin typeface="Arial" charset="0"/>
              </a:defRPr>
            </a:lvl9pPr>
          </a:lstStyle>
          <a:p>
            <a:pPr eaLnBrk="1" hangingPunct="1"/>
            <a:fld id="{FE64EB82-0E55-4D3F-B2FD-FE0EF1D723D2}" type="slidenum">
              <a:rPr lang="en-US" b="0" i="0">
                <a:solidFill>
                  <a:prstClr val="black"/>
                </a:solidFill>
              </a:rPr>
              <a:pPr eaLnBrk="1" hangingPunct="1"/>
              <a:t>22</a:t>
            </a:fld>
            <a:endParaRPr lang="en-US" b="0" i="0" dirty="0">
              <a:solidFill>
                <a:prstClr val="black"/>
              </a:solidFill>
            </a:endParaRPr>
          </a:p>
        </p:txBody>
      </p:sp>
      <p:sp>
        <p:nvSpPr>
          <p:cNvPr id="27651" name="Rectangle 2"/>
          <p:cNvSpPr>
            <a:spLocks noGrp="1" noRot="1" noChangeAspect="1" noChangeArrowheads="1" noTextEdit="1"/>
          </p:cNvSpPr>
          <p:nvPr>
            <p:ph type="sldImg"/>
          </p:nvPr>
        </p:nvSpPr>
        <p:spPr>
          <a:xfrm>
            <a:off x="1806575" y="665163"/>
            <a:ext cx="3276600" cy="2457450"/>
          </a:xfrm>
          <a:solidFill>
            <a:srgbClr val="FFFFFF"/>
          </a:solidFill>
          <a:ln/>
        </p:spPr>
      </p:sp>
      <p:sp>
        <p:nvSpPr>
          <p:cNvPr id="27652" name="Rectangle 3"/>
          <p:cNvSpPr>
            <a:spLocks noGrp="1" noChangeArrowheads="1"/>
          </p:cNvSpPr>
          <p:nvPr>
            <p:ph type="body" idx="1"/>
          </p:nvPr>
        </p:nvSpPr>
        <p:spPr>
          <a:xfrm>
            <a:off x="695327" y="3657601"/>
            <a:ext cx="5564188" cy="4953000"/>
          </a:xfrm>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4</a:t>
            </a:fld>
            <a:endParaRPr lang="en-US" dirty="0"/>
          </a:p>
        </p:txBody>
      </p:sp>
    </p:spTree>
    <p:extLst>
      <p:ext uri="{BB962C8B-B14F-4D97-AF65-F5344CB8AC3E}">
        <p14:creationId xmlns:p14="http://schemas.microsoft.com/office/powerpoint/2010/main" val="2954797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a:buFont typeface="Arial" pitchFamily="34" charset="0"/>
              <a:buNone/>
              <a:defRPr/>
            </a:pPr>
            <a:endParaRPr lang="en-US" dirty="0" smtClean="0"/>
          </a:p>
        </p:txBody>
      </p:sp>
      <p:sp>
        <p:nvSpPr>
          <p:cNvPr id="37892" name="Slide Number Placeholder 3"/>
          <p:cNvSpPr>
            <a:spLocks noGrp="1"/>
          </p:cNvSpPr>
          <p:nvPr>
            <p:ph type="sldNum" sz="quarter" idx="5"/>
          </p:nvPr>
        </p:nvSpPr>
        <p:spPr>
          <a:noFill/>
        </p:spPr>
        <p:txBody>
          <a:bodyPr/>
          <a:lstStyle/>
          <a:p>
            <a:pPr defTabSz="930204"/>
            <a:fld id="{84DB76DE-0672-46F9-BC92-4D574944A805}" type="slidenum">
              <a:rPr lang="en-US" smtClean="0"/>
              <a:pPr defTabSz="930204"/>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6</a:t>
            </a:fld>
            <a:endParaRPr lang="en-US" dirty="0"/>
          </a:p>
        </p:txBody>
      </p:sp>
    </p:spTree>
    <p:extLst>
      <p:ext uri="{BB962C8B-B14F-4D97-AF65-F5344CB8AC3E}">
        <p14:creationId xmlns:p14="http://schemas.microsoft.com/office/powerpoint/2010/main" val="168778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7</a:t>
            </a:fld>
            <a:endParaRPr lang="en-US" dirty="0"/>
          </a:p>
        </p:txBody>
      </p:sp>
    </p:spTree>
    <p:extLst>
      <p:ext uri="{BB962C8B-B14F-4D97-AF65-F5344CB8AC3E}">
        <p14:creationId xmlns:p14="http://schemas.microsoft.com/office/powerpoint/2010/main" val="3110828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8</a:t>
            </a:fld>
            <a:endParaRPr lang="en-US" dirty="0"/>
          </a:p>
        </p:txBody>
      </p:sp>
    </p:spTree>
    <p:extLst>
      <p:ext uri="{BB962C8B-B14F-4D97-AF65-F5344CB8AC3E}">
        <p14:creationId xmlns:p14="http://schemas.microsoft.com/office/powerpoint/2010/main" val="3010711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9</a:t>
            </a:fld>
            <a:endParaRPr lang="en-US" dirty="0"/>
          </a:p>
        </p:txBody>
      </p:sp>
    </p:spTree>
    <p:extLst>
      <p:ext uri="{BB962C8B-B14F-4D97-AF65-F5344CB8AC3E}">
        <p14:creationId xmlns:p14="http://schemas.microsoft.com/office/powerpoint/2010/main" val="3590785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18B242-0318-4F9A-9D53-471D8EE272C2}" type="slidenum">
              <a:rPr lang="en-US" smtClean="0"/>
              <a:t>10</a:t>
            </a:fld>
            <a:endParaRPr lang="en-US" dirty="0"/>
          </a:p>
        </p:txBody>
      </p:sp>
    </p:spTree>
    <p:extLst>
      <p:ext uri="{BB962C8B-B14F-4D97-AF65-F5344CB8AC3E}">
        <p14:creationId xmlns:p14="http://schemas.microsoft.com/office/powerpoint/2010/main" val="9932555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4" name="Picture 7" descr="Logo_k_l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9658" y="4792282"/>
            <a:ext cx="1444683" cy="1176814"/>
          </a:xfrm>
          <a:prstGeom prst="rect">
            <a:avLst/>
          </a:prstGeom>
          <a:noFill/>
          <a:ln w="25400">
            <a:solidFill>
              <a:srgbClr val="D5001E"/>
            </a:solidFill>
            <a:miter lim="800000"/>
            <a:headEnd/>
            <a:tailEnd/>
          </a:ln>
          <a:extLst>
            <a:ext uri="{909E8E84-426E-40DD-AFC4-6F175D3DCCD1}">
              <a14:hiddenFill xmlns:a14="http://schemas.microsoft.com/office/drawing/2010/main">
                <a:solidFill>
                  <a:srgbClr val="FFFFFF"/>
                </a:solidFill>
              </a14:hiddenFill>
            </a:ext>
          </a:extLst>
        </p:spPr>
      </p:pic>
      <p:sp>
        <p:nvSpPr>
          <p:cNvPr id="5" name="Text Box 16"/>
          <p:cNvSpPr txBox="1">
            <a:spLocks noChangeArrowheads="1"/>
          </p:cNvSpPr>
          <p:nvPr userDrawn="1"/>
        </p:nvSpPr>
        <p:spPr bwMode="auto">
          <a:xfrm>
            <a:off x="0" y="6005630"/>
            <a:ext cx="9144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algn="ctr" eaLnBrk="1" fontAlgn="base" hangingPunct="1">
              <a:spcBef>
                <a:spcPct val="50000"/>
              </a:spcBef>
              <a:spcAft>
                <a:spcPct val="0"/>
              </a:spcAft>
              <a:defRPr/>
            </a:pPr>
            <a:r>
              <a:rPr lang="en-US" sz="1400" i="0" dirty="0" smtClean="0">
                <a:solidFill>
                  <a:srgbClr val="000000"/>
                </a:solidFill>
                <a:latin typeface="Garamond" pitchFamily="18" charset="0"/>
              </a:rPr>
              <a:t>WE’VE GOT A TALENT FOR BUSINESS.</a:t>
            </a:r>
            <a:r>
              <a:rPr lang="en-US" sz="1400" i="0" baseline="40000" dirty="0" smtClean="0">
                <a:solidFill>
                  <a:srgbClr val="000000"/>
                </a:solidFill>
                <a:latin typeface="Garamond" pitchFamily="18" charset="0"/>
              </a:rPr>
              <a:t>.</a:t>
            </a:r>
            <a:r>
              <a:rPr lang="en-US" sz="1400" i="0" baseline="40000" dirty="0" smtClean="0">
                <a:solidFill>
                  <a:srgbClr val="000000"/>
                </a:solidFill>
                <a:latin typeface="Gill Sans MT"/>
              </a:rPr>
              <a:t>®</a:t>
            </a:r>
            <a:endParaRPr lang="en-US" sz="1400" i="0" baseline="40000" dirty="0" smtClean="0">
              <a:solidFill>
                <a:srgbClr val="000000"/>
              </a:solidFill>
              <a:latin typeface="Garamond" pitchFamily="18" charset="0"/>
            </a:endParaRPr>
          </a:p>
        </p:txBody>
      </p:sp>
      <p:sp>
        <p:nvSpPr>
          <p:cNvPr id="342033" name="Rectangle 17"/>
          <p:cNvSpPr>
            <a:spLocks noGrp="1" noChangeArrowheads="1"/>
          </p:cNvSpPr>
          <p:nvPr>
            <p:ph type="ctrTitle" sz="quarter"/>
          </p:nvPr>
        </p:nvSpPr>
        <p:spPr>
          <a:xfrm>
            <a:off x="0" y="228601"/>
            <a:ext cx="9144000" cy="1447800"/>
          </a:xfrm>
        </p:spPr>
        <p:txBody>
          <a:bodyPr/>
          <a:lstStyle>
            <a:lvl1pPr algn="ctr">
              <a:defRPr/>
            </a:lvl1pPr>
          </a:lstStyle>
          <a:p>
            <a:r>
              <a:rPr lang="en-US" dirty="0"/>
              <a:t>Click to edit Master title style</a:t>
            </a:r>
          </a:p>
        </p:txBody>
      </p:sp>
      <p:sp>
        <p:nvSpPr>
          <p:cNvPr id="342034" name="Rectangle 18"/>
          <p:cNvSpPr>
            <a:spLocks noGrp="1" noChangeArrowheads="1"/>
          </p:cNvSpPr>
          <p:nvPr>
            <p:ph type="subTitle" sz="quarter" idx="1"/>
          </p:nvPr>
        </p:nvSpPr>
        <p:spPr>
          <a:xfrm>
            <a:off x="0" y="1828800"/>
            <a:ext cx="9144000" cy="1444625"/>
          </a:xfrm>
        </p:spPr>
        <p:txBody>
          <a:bodyPr/>
          <a:lstStyle>
            <a:lvl1pPr marL="0" indent="0" algn="ctr">
              <a:buFontTx/>
              <a:buNone/>
              <a:defRPr/>
            </a:lvl1pPr>
          </a:lstStyle>
          <a:p>
            <a:r>
              <a:rPr lang="en-US"/>
              <a:t>Click to edit Master subtitle style</a:t>
            </a:r>
          </a:p>
        </p:txBody>
      </p:sp>
      <p:sp>
        <p:nvSpPr>
          <p:cNvPr id="6" name="Rectangle 19"/>
          <p:cNvSpPr>
            <a:spLocks noGrp="1" noChangeArrowheads="1"/>
          </p:cNvSpPr>
          <p:nvPr>
            <p:ph type="dt" sz="quarter" idx="10"/>
          </p:nvPr>
        </p:nvSpPr>
        <p:spPr bwMode="auto">
          <a:xfrm>
            <a:off x="3505200" y="3429000"/>
            <a:ext cx="2133600"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ctr">
              <a:defRPr sz="1200" b="0" i="0">
                <a:latin typeface="+mn-lt"/>
              </a:defRPr>
            </a:lvl1pPr>
          </a:lstStyle>
          <a:p>
            <a:pPr fontAlgn="base">
              <a:spcBef>
                <a:spcPct val="0"/>
              </a:spcBef>
              <a:spcAft>
                <a:spcPct val="0"/>
              </a:spcAft>
              <a:defRPr/>
            </a:pPr>
            <a:endParaRPr lang="en-US" dirty="0">
              <a:solidFill>
                <a:srgbClr val="000000"/>
              </a:solidFill>
            </a:endParaRPr>
          </a:p>
        </p:txBody>
      </p:sp>
    </p:spTree>
    <p:extLst>
      <p:ext uri="{BB962C8B-B14F-4D97-AF65-F5344CB8AC3E}">
        <p14:creationId xmlns:p14="http://schemas.microsoft.com/office/powerpoint/2010/main" val="66937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088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274638"/>
            <a:ext cx="1924050" cy="635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74638"/>
            <a:ext cx="561975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1934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4241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rgbClr val="FFFFFF"/>
        </a:solidFill>
        <a:effectLst/>
      </p:bgPr>
    </p:bg>
    <p:spTree>
      <p:nvGrpSpPr>
        <p:cNvPr id="1" name=""/>
        <p:cNvGrpSpPr/>
        <p:nvPr/>
      </p:nvGrpSpPr>
      <p:grpSpPr>
        <a:xfrm>
          <a:off x="0" y="0"/>
          <a:ext cx="0" cy="0"/>
          <a:chOff x="0" y="0"/>
          <a:chExt cx="0" cy="0"/>
        </a:xfrm>
      </p:grpSpPr>
      <p:sp>
        <p:nvSpPr>
          <p:cNvPr id="342033" name="Rectangle 17"/>
          <p:cNvSpPr>
            <a:spLocks noGrp="1" noChangeArrowheads="1"/>
          </p:cNvSpPr>
          <p:nvPr>
            <p:ph type="ctrTitle" sz="quarter"/>
          </p:nvPr>
        </p:nvSpPr>
        <p:spPr>
          <a:xfrm>
            <a:off x="3581400" y="1828800"/>
            <a:ext cx="5181600" cy="1470025"/>
          </a:xfrm>
        </p:spPr>
        <p:txBody>
          <a:bodyPr/>
          <a:lstStyle>
            <a:lvl1pPr algn="ctr">
              <a:defRPr cap="small" baseline="0"/>
            </a:lvl1pPr>
          </a:lstStyle>
          <a:p>
            <a:endParaRPr lang="en-US" dirty="0"/>
          </a:p>
        </p:txBody>
      </p:sp>
      <p:sp>
        <p:nvSpPr>
          <p:cNvPr id="342034" name="Rectangle 18"/>
          <p:cNvSpPr>
            <a:spLocks noGrp="1" noChangeArrowheads="1"/>
          </p:cNvSpPr>
          <p:nvPr>
            <p:ph type="subTitle" sz="quarter" idx="1"/>
          </p:nvPr>
        </p:nvSpPr>
        <p:spPr>
          <a:xfrm>
            <a:off x="4114800" y="4876800"/>
            <a:ext cx="4419600" cy="1216025"/>
          </a:xfrm>
        </p:spPr>
        <p:txBody>
          <a:bodyPr/>
          <a:lstStyle>
            <a:lvl1pPr marL="0" indent="0" algn="ctr">
              <a:buFontTx/>
              <a:buNone/>
              <a:defRPr/>
            </a:lvl1pPr>
          </a:lstStyle>
          <a:p>
            <a:r>
              <a:rPr lang="en-US" dirty="0"/>
              <a:t>Click to edit Master subtitle style</a:t>
            </a:r>
          </a:p>
        </p:txBody>
      </p:sp>
      <p:sp>
        <p:nvSpPr>
          <p:cNvPr id="6" name="Rectangle 19"/>
          <p:cNvSpPr>
            <a:spLocks noGrp="1" noChangeArrowheads="1"/>
          </p:cNvSpPr>
          <p:nvPr>
            <p:ph type="dt" sz="quarter" idx="10"/>
          </p:nvPr>
        </p:nvSpPr>
        <p:spPr bwMode="auto">
          <a:xfrm>
            <a:off x="5105400" y="3581400"/>
            <a:ext cx="2133600" cy="3048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ctr">
              <a:defRPr sz="1200" b="0" i="0" smtClean="0">
                <a:latin typeface="+mn-lt"/>
              </a:defRPr>
            </a:lvl1pPr>
          </a:lstStyle>
          <a:p>
            <a:pPr>
              <a:defRPr/>
            </a:pPr>
            <a:endParaRPr lang="en-US" dirty="0"/>
          </a:p>
        </p:txBody>
      </p:sp>
      <p:sp>
        <p:nvSpPr>
          <p:cNvPr id="3" name="Picture Placeholder 2"/>
          <p:cNvSpPr>
            <a:spLocks noGrp="1"/>
          </p:cNvSpPr>
          <p:nvPr>
            <p:ph type="pic" sz="quarter" idx="11"/>
          </p:nvPr>
        </p:nvSpPr>
        <p:spPr>
          <a:xfrm>
            <a:off x="609600" y="2667000"/>
            <a:ext cx="2438400" cy="1295400"/>
          </a:xfrm>
        </p:spPr>
        <p:txBody>
          <a:bodyPr/>
          <a:lstStyle/>
          <a:p>
            <a:endParaRPr lang="en-US" dirty="0"/>
          </a:p>
        </p:txBody>
      </p:sp>
    </p:spTree>
    <p:extLst>
      <p:ext uri="{BB962C8B-B14F-4D97-AF65-F5344CB8AC3E}">
        <p14:creationId xmlns:p14="http://schemas.microsoft.com/office/powerpoint/2010/main" val="38424538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8" name="Picture 7" descr="Full Color Small.JPG"/>
          <p:cNvPicPr>
            <a:picLocks noChangeAspect="1"/>
          </p:cNvPicPr>
          <p:nvPr userDrawn="1"/>
        </p:nvPicPr>
        <p:blipFill>
          <a:blip r:embed="rId2" cstate="print"/>
          <a:stretch>
            <a:fillRect/>
          </a:stretch>
        </p:blipFill>
        <p:spPr>
          <a:xfrm>
            <a:off x="4148348" y="5808679"/>
            <a:ext cx="838200" cy="679874"/>
          </a:xfrm>
          <a:prstGeom prst="rect">
            <a:avLst/>
          </a:prstGeom>
        </p:spPr>
      </p:pic>
      <p:sp>
        <p:nvSpPr>
          <p:cNvPr id="342032" name="Text Box 16"/>
          <p:cNvSpPr txBox="1">
            <a:spLocks noChangeArrowheads="1"/>
          </p:cNvSpPr>
          <p:nvPr userDrawn="1"/>
        </p:nvSpPr>
        <p:spPr bwMode="auto">
          <a:xfrm>
            <a:off x="1558504" y="6551630"/>
            <a:ext cx="6019800" cy="33855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600" b="1" cap="small" dirty="0" smtClean="0">
                <a:solidFill>
                  <a:prstClr val="black"/>
                </a:solidFill>
                <a:latin typeface="Garamond" pitchFamily="18" charset="0"/>
              </a:rPr>
              <a:t>We’ve got a talent for business.</a:t>
            </a:r>
            <a:r>
              <a:rPr lang="en-US" sz="1600" b="1" baseline="30000" dirty="0" smtClean="0">
                <a:solidFill>
                  <a:prstClr val="black"/>
                </a:solidFill>
                <a:latin typeface="Garamond" pitchFamily="18" charset="0"/>
              </a:rPr>
              <a:t>®</a:t>
            </a:r>
          </a:p>
        </p:txBody>
      </p:sp>
      <p:sp>
        <p:nvSpPr>
          <p:cNvPr id="342033" name="Rectangle 17"/>
          <p:cNvSpPr>
            <a:spLocks noGrp="1" noChangeArrowheads="1"/>
          </p:cNvSpPr>
          <p:nvPr>
            <p:ph type="ctrTitle" sz="quarter"/>
          </p:nvPr>
        </p:nvSpPr>
        <p:spPr>
          <a:xfrm>
            <a:off x="685800" y="228600"/>
            <a:ext cx="7772400" cy="1470025"/>
          </a:xfrm>
        </p:spPr>
        <p:txBody>
          <a:bodyPr/>
          <a:lstStyle>
            <a:lvl1pPr>
              <a:defRPr/>
            </a:lvl1pPr>
          </a:lstStyle>
          <a:p>
            <a:r>
              <a:rPr lang="en-US"/>
              <a:t>Click to edit Master title style</a:t>
            </a:r>
          </a:p>
        </p:txBody>
      </p:sp>
      <p:sp>
        <p:nvSpPr>
          <p:cNvPr id="342034" name="Rectangle 18"/>
          <p:cNvSpPr>
            <a:spLocks noGrp="1" noChangeArrowheads="1"/>
          </p:cNvSpPr>
          <p:nvPr>
            <p:ph type="subTitle" sz="quarter" idx="1"/>
          </p:nvPr>
        </p:nvSpPr>
        <p:spPr>
          <a:xfrm>
            <a:off x="1371600" y="1828800"/>
            <a:ext cx="6400800" cy="1444625"/>
          </a:xfrm>
        </p:spPr>
        <p:txBody>
          <a:bodyPr/>
          <a:lstStyle>
            <a:lvl1pPr marL="0" indent="0" algn="ctr">
              <a:buFontTx/>
              <a:buNone/>
              <a:defRPr/>
            </a:lvl1pPr>
          </a:lstStyle>
          <a:p>
            <a:r>
              <a:rPr lang="en-US"/>
              <a:t>Click to edit Master subtitle style</a:t>
            </a:r>
          </a:p>
        </p:txBody>
      </p:sp>
      <p:sp>
        <p:nvSpPr>
          <p:cNvPr id="342035" name="Rectangle 19"/>
          <p:cNvSpPr>
            <a:spLocks noGrp="1" noChangeArrowheads="1"/>
          </p:cNvSpPr>
          <p:nvPr>
            <p:ph type="dt" sz="quarter" idx="2"/>
          </p:nvPr>
        </p:nvSpPr>
        <p:spPr bwMode="auto">
          <a:xfrm>
            <a:off x="3505200" y="3429000"/>
            <a:ext cx="2133600" cy="304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1200" b="0" i="0">
                <a:latin typeface="+mn-lt"/>
              </a:defRPr>
            </a:lvl1pPr>
          </a:lstStyle>
          <a:p>
            <a:pPr algn="ctr" fontAlgn="base">
              <a:spcBef>
                <a:spcPct val="0"/>
              </a:spcBef>
              <a:spcAft>
                <a:spcPct val="0"/>
              </a:spcAft>
            </a:pPr>
            <a:endParaRPr lang="en-US" dirty="0">
              <a:solidFill>
                <a:prstClr val="black"/>
              </a:solidFill>
            </a:endParaRPr>
          </a:p>
        </p:txBody>
      </p:sp>
    </p:spTree>
    <p:extLst>
      <p:ext uri="{BB962C8B-B14F-4D97-AF65-F5344CB8AC3E}">
        <p14:creationId xmlns:p14="http://schemas.microsoft.com/office/powerpoint/2010/main" val="34566051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endParaRPr lang="en-US" dirty="0"/>
          </a:p>
        </p:txBody>
      </p:sp>
      <p:sp>
        <p:nvSpPr>
          <p:cNvPr id="3" name="Content Placeholder 2"/>
          <p:cNvSpPr>
            <a:spLocks noGrp="1"/>
          </p:cNvSpPr>
          <p:nvPr>
            <p:ph idx="1"/>
          </p:nvPr>
        </p:nvSpPr>
        <p:spPr>
          <a:xfrm>
            <a:off x="1295400" y="1171575"/>
            <a:ext cx="7696200" cy="5029200"/>
          </a:xfrm>
        </p:spPr>
        <p:txBody>
          <a:bodyPr/>
          <a:lstStyle>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721588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7871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95400" y="1600200"/>
            <a:ext cx="3771900" cy="5029200"/>
          </a:xfrm>
        </p:spPr>
        <p:txBody>
          <a:bodyPr/>
          <a:lstStyle>
            <a:lvl1pPr>
              <a:defRPr sz="1600"/>
            </a:lvl1pPr>
            <a:lvl2pPr>
              <a:defRPr sz="1400"/>
            </a:lvl2pPr>
            <a:lvl3pPr>
              <a:defRPr sz="1200"/>
            </a:lvl3pPr>
            <a:lvl4pPr>
              <a:defRPr sz="10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19700" y="1600200"/>
            <a:ext cx="3771900" cy="5029200"/>
          </a:xfrm>
        </p:spPr>
        <p:txBody>
          <a:bodyPr/>
          <a:lstStyle>
            <a:lvl1pPr>
              <a:defRPr sz="1600"/>
            </a:lvl1pPr>
            <a:lvl2pPr>
              <a:defRPr sz="1400"/>
            </a:lvl2pPr>
            <a:lvl3pPr>
              <a:defRPr sz="1200"/>
            </a:lvl3pPr>
            <a:lvl4pPr>
              <a:defRPr sz="10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48932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78178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5982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7696200"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lvl1pPr algn="ctr">
              <a:defRPr sz="2800"/>
            </a:lvl1pPr>
          </a:lstStyle>
          <a:p>
            <a:r>
              <a:rPr lang="en-US" dirty="0" smtClean="0"/>
              <a:t>Click to edit Master title style</a:t>
            </a:r>
            <a:endParaRPr lang="en-US" dirty="0"/>
          </a:p>
        </p:txBody>
      </p:sp>
    </p:spTree>
    <p:extLst>
      <p:ext uri="{BB962C8B-B14F-4D97-AF65-F5344CB8AC3E}">
        <p14:creationId xmlns:p14="http://schemas.microsoft.com/office/powerpoint/2010/main" val="174571120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4741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2310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7406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793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274638"/>
            <a:ext cx="1924050" cy="635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74638"/>
            <a:ext cx="561975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0221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600200"/>
            <a:ext cx="7696200" cy="5029200"/>
          </a:xfrm>
        </p:spPr>
        <p:txBody>
          <a:bodyPr/>
          <a:lstStyle/>
          <a:p>
            <a:endParaRPr lang="en-US" dirty="0"/>
          </a:p>
        </p:txBody>
      </p:sp>
    </p:spTree>
    <p:extLst>
      <p:ext uri="{BB962C8B-B14F-4D97-AF65-F5344CB8AC3E}">
        <p14:creationId xmlns:p14="http://schemas.microsoft.com/office/powerpoint/2010/main" val="33207426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29602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pic>
        <p:nvPicPr>
          <p:cNvPr id="8" name="Picture 7" descr="Full Color Small.JPG"/>
          <p:cNvPicPr>
            <a:picLocks noChangeAspect="1"/>
          </p:cNvPicPr>
          <p:nvPr userDrawn="1"/>
        </p:nvPicPr>
        <p:blipFill>
          <a:blip r:embed="rId2" cstate="print"/>
          <a:stretch>
            <a:fillRect/>
          </a:stretch>
        </p:blipFill>
        <p:spPr>
          <a:xfrm>
            <a:off x="4148348" y="5808679"/>
            <a:ext cx="838200" cy="679874"/>
          </a:xfrm>
          <a:prstGeom prst="rect">
            <a:avLst/>
          </a:prstGeom>
        </p:spPr>
      </p:pic>
      <p:sp>
        <p:nvSpPr>
          <p:cNvPr id="342032" name="Text Box 16"/>
          <p:cNvSpPr txBox="1">
            <a:spLocks noChangeArrowheads="1"/>
          </p:cNvSpPr>
          <p:nvPr userDrawn="1"/>
        </p:nvSpPr>
        <p:spPr bwMode="auto">
          <a:xfrm>
            <a:off x="1558504" y="6551630"/>
            <a:ext cx="6019800" cy="338554"/>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1600" b="1" cap="small" dirty="0" smtClean="0">
                <a:solidFill>
                  <a:prstClr val="black"/>
                </a:solidFill>
                <a:latin typeface="Garamond" pitchFamily="18" charset="0"/>
              </a:rPr>
              <a:t>We’ve got a talent for business.</a:t>
            </a:r>
            <a:r>
              <a:rPr lang="en-US" sz="1600" b="1" baseline="30000" dirty="0" smtClean="0">
                <a:solidFill>
                  <a:prstClr val="black"/>
                </a:solidFill>
                <a:latin typeface="Garamond" pitchFamily="18" charset="0"/>
              </a:rPr>
              <a:t>®</a:t>
            </a:r>
          </a:p>
        </p:txBody>
      </p:sp>
      <p:sp>
        <p:nvSpPr>
          <p:cNvPr id="342033" name="Rectangle 17"/>
          <p:cNvSpPr>
            <a:spLocks noGrp="1" noChangeArrowheads="1"/>
          </p:cNvSpPr>
          <p:nvPr>
            <p:ph type="ctrTitle" sz="quarter"/>
          </p:nvPr>
        </p:nvSpPr>
        <p:spPr>
          <a:xfrm>
            <a:off x="914400" y="1066800"/>
            <a:ext cx="7772400" cy="1470025"/>
          </a:xfrm>
        </p:spPr>
        <p:txBody>
          <a:bodyPr/>
          <a:lstStyle>
            <a:lvl1pPr>
              <a:defRPr/>
            </a:lvl1pPr>
          </a:lstStyle>
          <a:p>
            <a:r>
              <a:rPr lang="en-US" dirty="0" smtClean="0"/>
              <a:t>Click to edit Master title style</a:t>
            </a:r>
            <a:endParaRPr lang="en-US" dirty="0"/>
          </a:p>
        </p:txBody>
      </p:sp>
      <p:sp>
        <p:nvSpPr>
          <p:cNvPr id="342034" name="Rectangle 18"/>
          <p:cNvSpPr>
            <a:spLocks noGrp="1" noChangeArrowheads="1"/>
          </p:cNvSpPr>
          <p:nvPr>
            <p:ph type="subTitle" sz="quarter" idx="1"/>
          </p:nvPr>
        </p:nvSpPr>
        <p:spPr>
          <a:xfrm>
            <a:off x="1368004" y="2667000"/>
            <a:ext cx="6400800" cy="1444625"/>
          </a:xfrm>
        </p:spPr>
        <p:txBody>
          <a:bodyPr/>
          <a:lstStyle>
            <a:lvl1pPr marL="0" indent="0" algn="ctr">
              <a:buFontTx/>
              <a:buNone/>
              <a:defRPr/>
            </a:lvl1pPr>
          </a:lstStyle>
          <a:p>
            <a:r>
              <a:rPr lang="en-US"/>
              <a:t>Click to edit Master subtitle style</a:t>
            </a:r>
          </a:p>
        </p:txBody>
      </p:sp>
      <p:sp>
        <p:nvSpPr>
          <p:cNvPr id="342035" name="Rectangle 19"/>
          <p:cNvSpPr>
            <a:spLocks noGrp="1" noChangeArrowheads="1"/>
          </p:cNvSpPr>
          <p:nvPr>
            <p:ph type="dt" sz="quarter" idx="2"/>
          </p:nvPr>
        </p:nvSpPr>
        <p:spPr bwMode="auto">
          <a:xfrm>
            <a:off x="3501604" y="4276725"/>
            <a:ext cx="2133600" cy="304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sz="1200" b="0" i="0">
                <a:latin typeface="+mn-lt"/>
              </a:defRPr>
            </a:lvl1pPr>
          </a:lstStyle>
          <a:p>
            <a:pPr algn="ctr" fontAlgn="base">
              <a:spcBef>
                <a:spcPct val="0"/>
              </a:spcBef>
              <a:spcAft>
                <a:spcPct val="0"/>
              </a:spcAft>
            </a:pPr>
            <a:endParaRPr lang="en-US" dirty="0">
              <a:solidFill>
                <a:prstClr val="black"/>
              </a:solidFill>
            </a:endParaRPr>
          </a:p>
        </p:txBody>
      </p:sp>
    </p:spTree>
    <p:extLst>
      <p:ext uri="{BB962C8B-B14F-4D97-AF65-F5344CB8AC3E}">
        <p14:creationId xmlns:p14="http://schemas.microsoft.com/office/powerpoint/2010/main" val="286412081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endParaRPr lang="en-US" dirty="0"/>
          </a:p>
        </p:txBody>
      </p:sp>
      <p:sp>
        <p:nvSpPr>
          <p:cNvPr id="3" name="Content Placeholder 2"/>
          <p:cNvSpPr>
            <a:spLocks noGrp="1"/>
          </p:cNvSpPr>
          <p:nvPr>
            <p:ph idx="1"/>
          </p:nvPr>
        </p:nvSpPr>
        <p:spPr>
          <a:xfrm>
            <a:off x="1295400" y="1171575"/>
            <a:ext cx="7696200" cy="5029200"/>
          </a:xfrm>
        </p:spPr>
        <p:txBody>
          <a:bodyPr/>
          <a:lstStyle>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6079625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2090714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004422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295400" y="1600200"/>
            <a:ext cx="3771900" cy="5029200"/>
          </a:xfrm>
        </p:spPr>
        <p:txBody>
          <a:bodyPr/>
          <a:lstStyle>
            <a:lvl1pPr>
              <a:defRPr sz="1600"/>
            </a:lvl1pPr>
            <a:lvl2pPr>
              <a:defRPr sz="1400"/>
            </a:lvl2pPr>
            <a:lvl3pPr>
              <a:defRPr sz="1200"/>
            </a:lvl3pPr>
            <a:lvl4pPr>
              <a:defRPr sz="10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19700" y="1600200"/>
            <a:ext cx="3771900" cy="5029200"/>
          </a:xfrm>
        </p:spPr>
        <p:txBody>
          <a:bodyPr/>
          <a:lstStyle>
            <a:lvl1pPr>
              <a:defRPr sz="1600"/>
            </a:lvl1pPr>
            <a:lvl2pPr>
              <a:defRPr sz="1400"/>
            </a:lvl2pPr>
            <a:lvl3pPr>
              <a:defRPr sz="1200"/>
            </a:lvl3pPr>
            <a:lvl4pPr>
              <a:defRPr sz="1000"/>
            </a:lvl4pPr>
            <a:lvl5pPr>
              <a:defRPr sz="1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055972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475011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2207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95885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510341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406045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47001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274638"/>
            <a:ext cx="1924050" cy="6354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74638"/>
            <a:ext cx="5619750" cy="6354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714500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600200"/>
            <a:ext cx="7696200" cy="5029200"/>
          </a:xfrm>
        </p:spPr>
        <p:txBody>
          <a:bodyPr/>
          <a:lstStyle/>
          <a:p>
            <a:endParaRPr lang="en-US" dirty="0"/>
          </a:p>
        </p:txBody>
      </p:sp>
    </p:spTree>
    <p:extLst>
      <p:ext uri="{BB962C8B-B14F-4D97-AF65-F5344CB8AC3E}">
        <p14:creationId xmlns:p14="http://schemas.microsoft.com/office/powerpoint/2010/main" val="295878808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954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37719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09726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295400" y="1600200"/>
            <a:ext cx="3771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1600200"/>
            <a:ext cx="37719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87337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65034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120134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346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9907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8249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3.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5"/>
          <p:cNvSpPr>
            <a:spLocks noChangeArrowheads="1"/>
          </p:cNvSpPr>
          <p:nvPr userDrawn="1"/>
        </p:nvSpPr>
        <p:spPr bwMode="auto">
          <a:xfrm>
            <a:off x="0" y="0"/>
            <a:ext cx="1143000" cy="68580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r>
              <a:rPr lang="en-US" dirty="0">
                <a:solidFill>
                  <a:srgbClr val="000000"/>
                </a:solidFill>
                <a:latin typeface="Arial" charset="0"/>
              </a:rPr>
              <a:t>          </a:t>
            </a:r>
          </a:p>
        </p:txBody>
      </p:sp>
      <p:pic>
        <p:nvPicPr>
          <p:cNvPr id="1062" name="Picture 38" descr="Logo_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2400" y="3048000"/>
            <a:ext cx="838200" cy="68103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028" name="Rectangle 39"/>
          <p:cNvSpPr>
            <a:spLocks noChangeArrowheads="1"/>
          </p:cNvSpPr>
          <p:nvPr userDrawn="1"/>
        </p:nvSpPr>
        <p:spPr bwMode="auto">
          <a:xfrm>
            <a:off x="-6824" y="588446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0" fontAlgn="base" hangingPunct="0">
              <a:spcBef>
                <a:spcPct val="0"/>
              </a:spcBef>
              <a:spcAft>
                <a:spcPct val="0"/>
              </a:spcAft>
            </a:pPr>
            <a:fld id="{CCFDE53F-ED99-4250-992E-FC55A57C4D06}" type="slidenum">
              <a:rPr lang="en-US" sz="1000">
                <a:solidFill>
                  <a:srgbClr val="FFFFFF"/>
                </a:solidFill>
              </a:rPr>
              <a:pPr algn="ctr" eaLnBrk="0" fontAlgn="base" hangingPunct="0">
                <a:spcBef>
                  <a:spcPct val="0"/>
                </a:spcBef>
                <a:spcAft>
                  <a:spcPct val="0"/>
                </a:spcAft>
              </a:pPr>
              <a:t>‹#›</a:t>
            </a:fld>
            <a:r>
              <a:rPr lang="en-US" sz="1000" dirty="0">
                <a:solidFill>
                  <a:srgbClr val="FFFFFF"/>
                </a:solidFill>
              </a:rPr>
              <a:t> </a:t>
            </a:r>
          </a:p>
        </p:txBody>
      </p:sp>
      <p:sp>
        <p:nvSpPr>
          <p:cNvPr id="1029" name="Rectangle 40"/>
          <p:cNvSpPr>
            <a:spLocks noGrp="1" noChangeArrowheads="1"/>
          </p:cNvSpPr>
          <p:nvPr>
            <p:ph type="title"/>
          </p:nvPr>
        </p:nvSpPr>
        <p:spPr bwMode="auto">
          <a:xfrm>
            <a:off x="1295400" y="274638"/>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41"/>
          <p:cNvSpPr>
            <a:spLocks noGrp="1" noChangeArrowheads="1"/>
          </p:cNvSpPr>
          <p:nvPr>
            <p:ph type="body" idx="1"/>
          </p:nvPr>
        </p:nvSpPr>
        <p:spPr bwMode="auto">
          <a:xfrm>
            <a:off x="1295400" y="1600200"/>
            <a:ext cx="769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TextBox 7"/>
          <p:cNvSpPr txBox="1"/>
          <p:nvPr userDrawn="1"/>
        </p:nvSpPr>
        <p:spPr>
          <a:xfrm>
            <a:off x="0" y="6340522"/>
            <a:ext cx="1143000" cy="507831"/>
          </a:xfrm>
          <a:prstGeom prst="rect">
            <a:avLst/>
          </a:prstGeom>
          <a:noFill/>
        </p:spPr>
        <p:txBody>
          <a:bodyPr wrap="square" rtlCol="0">
            <a:spAutoFit/>
          </a:bodyPr>
          <a:lstStyle/>
          <a:p>
            <a:pPr algn="ctr"/>
            <a:r>
              <a:rPr lang="en-US" sz="900" dirty="0" smtClean="0">
                <a:solidFill>
                  <a:schemeClr val="bg1"/>
                </a:solidFill>
                <a:latin typeface="Garamond" pitchFamily="18" charset="0"/>
              </a:rPr>
              <a:t>© 2014,</a:t>
            </a:r>
            <a:r>
              <a:rPr lang="en-US" sz="900" baseline="0" dirty="0" smtClean="0">
                <a:solidFill>
                  <a:schemeClr val="bg1"/>
                </a:solidFill>
                <a:latin typeface="Garamond" pitchFamily="18" charset="0"/>
              </a:rPr>
              <a:t>  </a:t>
            </a:r>
            <a:r>
              <a:rPr lang="en-US" sz="900" dirty="0" smtClean="0">
                <a:solidFill>
                  <a:schemeClr val="bg1"/>
                </a:solidFill>
                <a:latin typeface="Garamond" pitchFamily="18" charset="0"/>
              </a:rPr>
              <a:t>QTI Management Services, Inc.</a:t>
            </a:r>
            <a:endParaRPr lang="en-US" sz="900" dirty="0">
              <a:solidFill>
                <a:schemeClr val="bg1"/>
              </a:solidFill>
              <a:latin typeface="Garamond" pitchFamily="18" charset="0"/>
            </a:endParaRPr>
          </a:p>
        </p:txBody>
      </p:sp>
    </p:spTree>
    <p:extLst>
      <p:ext uri="{BB962C8B-B14F-4D97-AF65-F5344CB8AC3E}">
        <p14:creationId xmlns:p14="http://schemas.microsoft.com/office/powerpoint/2010/main" val="283061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12"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1062"/>
                                        </p:tgtEl>
                                        <p:attrNameLst>
                                          <p:attrName>style.visibility</p:attrName>
                                        </p:attrNameLst>
                                      </p:cBhvr>
                                      <p:to>
                                        <p:strVal val="visible"/>
                                      </p:to>
                                    </p:set>
                                    <p:anim calcmode="lin" valueType="num">
                                      <p:cBhvr>
                                        <p:cTn id="7" dur="1000" fill="hold"/>
                                        <p:tgtEl>
                                          <p:spTgt spid="1062"/>
                                        </p:tgtEl>
                                        <p:attrNameLst>
                                          <p:attrName>ppt_w</p:attrName>
                                        </p:attrNameLst>
                                      </p:cBhvr>
                                      <p:tavLst>
                                        <p:tav tm="0">
                                          <p:val>
                                            <p:strVal val="#ppt_w*0.70"/>
                                          </p:val>
                                        </p:tav>
                                        <p:tav tm="100000">
                                          <p:val>
                                            <p:strVal val="#ppt_w"/>
                                          </p:val>
                                        </p:tav>
                                      </p:tavLst>
                                    </p:anim>
                                    <p:anim calcmode="lin" valueType="num">
                                      <p:cBhvr>
                                        <p:cTn id="8" dur="1000" fill="hold"/>
                                        <p:tgtEl>
                                          <p:spTgt spid="1062"/>
                                        </p:tgtEl>
                                        <p:attrNameLst>
                                          <p:attrName>ppt_h</p:attrName>
                                        </p:attrNameLst>
                                      </p:cBhvr>
                                      <p:tavLst>
                                        <p:tav tm="0">
                                          <p:val>
                                            <p:strVal val="#ppt_h"/>
                                          </p:val>
                                        </p:tav>
                                        <p:tav tm="100000">
                                          <p:val>
                                            <p:strVal val="#ppt_h"/>
                                          </p:val>
                                        </p:tav>
                                      </p:tavLst>
                                    </p:anim>
                                    <p:animEffect transition="in" filter="fade">
                                      <p:cBhvr>
                                        <p:cTn id="9" dur="1000"/>
                                        <p:tgtEl>
                                          <p:spTgt spid="1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2800" b="1">
          <a:solidFill>
            <a:srgbClr val="DC0034"/>
          </a:solidFill>
          <a:latin typeface="+mj-lt"/>
          <a:ea typeface="+mj-ea"/>
          <a:cs typeface="+mj-cs"/>
        </a:defRPr>
      </a:lvl1pPr>
      <a:lvl2pPr algn="l" rtl="0" eaLnBrk="0" fontAlgn="base" hangingPunct="0">
        <a:spcBef>
          <a:spcPct val="0"/>
        </a:spcBef>
        <a:spcAft>
          <a:spcPct val="0"/>
        </a:spcAft>
        <a:defRPr sz="2400" b="1">
          <a:solidFill>
            <a:srgbClr val="DC0034"/>
          </a:solidFill>
          <a:latin typeface="Gill Sans MT" charset="0"/>
        </a:defRPr>
      </a:lvl2pPr>
      <a:lvl3pPr algn="l" rtl="0" eaLnBrk="0" fontAlgn="base" hangingPunct="0">
        <a:spcBef>
          <a:spcPct val="0"/>
        </a:spcBef>
        <a:spcAft>
          <a:spcPct val="0"/>
        </a:spcAft>
        <a:defRPr sz="2400" b="1">
          <a:solidFill>
            <a:srgbClr val="DC0034"/>
          </a:solidFill>
          <a:latin typeface="Gill Sans MT" charset="0"/>
        </a:defRPr>
      </a:lvl3pPr>
      <a:lvl4pPr algn="l" rtl="0" eaLnBrk="0" fontAlgn="base" hangingPunct="0">
        <a:spcBef>
          <a:spcPct val="0"/>
        </a:spcBef>
        <a:spcAft>
          <a:spcPct val="0"/>
        </a:spcAft>
        <a:defRPr sz="2400" b="1">
          <a:solidFill>
            <a:srgbClr val="DC0034"/>
          </a:solidFill>
          <a:latin typeface="Gill Sans MT" charset="0"/>
        </a:defRPr>
      </a:lvl4pPr>
      <a:lvl5pPr algn="l" rtl="0" eaLnBrk="0" fontAlgn="base" hangingPunct="0">
        <a:spcBef>
          <a:spcPct val="0"/>
        </a:spcBef>
        <a:spcAft>
          <a:spcPct val="0"/>
        </a:spcAft>
        <a:defRPr sz="2400" b="1">
          <a:solidFill>
            <a:srgbClr val="DC0034"/>
          </a:solidFill>
          <a:latin typeface="Gill Sans MT" charset="0"/>
        </a:defRPr>
      </a:lvl5pPr>
      <a:lvl6pPr marL="457200" algn="l" rtl="0" fontAlgn="base">
        <a:spcBef>
          <a:spcPct val="0"/>
        </a:spcBef>
        <a:spcAft>
          <a:spcPct val="0"/>
        </a:spcAft>
        <a:defRPr sz="2400" b="1">
          <a:solidFill>
            <a:srgbClr val="DC0034"/>
          </a:solidFill>
          <a:latin typeface="Gill Sans MT" charset="0"/>
        </a:defRPr>
      </a:lvl6pPr>
      <a:lvl7pPr marL="914400" algn="l" rtl="0" fontAlgn="base">
        <a:spcBef>
          <a:spcPct val="0"/>
        </a:spcBef>
        <a:spcAft>
          <a:spcPct val="0"/>
        </a:spcAft>
        <a:defRPr sz="2400" b="1">
          <a:solidFill>
            <a:srgbClr val="DC0034"/>
          </a:solidFill>
          <a:latin typeface="Gill Sans MT" charset="0"/>
        </a:defRPr>
      </a:lvl7pPr>
      <a:lvl8pPr marL="1371600" algn="l" rtl="0" fontAlgn="base">
        <a:spcBef>
          <a:spcPct val="0"/>
        </a:spcBef>
        <a:spcAft>
          <a:spcPct val="0"/>
        </a:spcAft>
        <a:defRPr sz="2400" b="1">
          <a:solidFill>
            <a:srgbClr val="DC0034"/>
          </a:solidFill>
          <a:latin typeface="Gill Sans MT" charset="0"/>
        </a:defRPr>
      </a:lvl8pPr>
      <a:lvl9pPr marL="1828800" algn="l" rtl="0" fontAlgn="base">
        <a:spcBef>
          <a:spcPct val="0"/>
        </a:spcBef>
        <a:spcAft>
          <a:spcPct val="0"/>
        </a:spcAft>
        <a:defRPr sz="2400" b="1">
          <a:solidFill>
            <a:srgbClr val="DC0034"/>
          </a:solidFill>
          <a:latin typeface="Gill Sans MT"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25"/>
          <p:cNvSpPr>
            <a:spLocks noChangeArrowheads="1"/>
          </p:cNvSpPr>
          <p:nvPr/>
        </p:nvSpPr>
        <p:spPr bwMode="auto">
          <a:xfrm>
            <a:off x="0" y="0"/>
            <a:ext cx="1143000" cy="6858000"/>
          </a:xfrm>
          <a:prstGeom prst="rect">
            <a:avLst/>
          </a:prstGeom>
          <a:solidFill>
            <a:schemeClr val="tx1"/>
          </a:solidFill>
          <a:ln w="9525">
            <a:noFill/>
            <a:miter lim="800000"/>
            <a:headEnd/>
            <a:tailEnd/>
          </a:ln>
          <a:effectLst/>
        </p:spPr>
        <p:txBody>
          <a:bodyPr wrap="none" anchor="ctr"/>
          <a:lstStyle/>
          <a:p>
            <a:pPr algn="ctr" fontAlgn="base">
              <a:spcBef>
                <a:spcPct val="0"/>
              </a:spcBef>
              <a:spcAft>
                <a:spcPct val="0"/>
              </a:spcAft>
            </a:pPr>
            <a:r>
              <a:rPr lang="en-US" dirty="0">
                <a:solidFill>
                  <a:prstClr val="black"/>
                </a:solidFill>
                <a:latin typeface="Arial" pitchFamily="34" charset="0"/>
              </a:rPr>
              <a:t>          </a:t>
            </a:r>
          </a:p>
        </p:txBody>
      </p:sp>
      <p:pic>
        <p:nvPicPr>
          <p:cNvPr id="10" name="Picture 9" descr="Full Color Small.JPG"/>
          <p:cNvPicPr>
            <a:picLocks noChangeAspect="1"/>
          </p:cNvPicPr>
          <p:nvPr userDrawn="1"/>
        </p:nvPicPr>
        <p:blipFill>
          <a:blip r:embed="rId15" cstate="print"/>
          <a:stretch>
            <a:fillRect/>
          </a:stretch>
        </p:blipFill>
        <p:spPr>
          <a:xfrm>
            <a:off x="161925" y="3057525"/>
            <a:ext cx="838200" cy="679874"/>
          </a:xfrm>
          <a:prstGeom prst="rect">
            <a:avLst/>
          </a:prstGeom>
        </p:spPr>
      </p:pic>
      <p:sp>
        <p:nvSpPr>
          <p:cNvPr id="1063" name="Rectangle 39"/>
          <p:cNvSpPr>
            <a:spLocks noChangeArrowheads="1"/>
          </p:cNvSpPr>
          <p:nvPr/>
        </p:nvSpPr>
        <p:spPr bwMode="auto">
          <a:xfrm>
            <a:off x="0" y="6172200"/>
            <a:ext cx="1143000" cy="304800"/>
          </a:xfrm>
          <a:prstGeom prst="rect">
            <a:avLst/>
          </a:prstGeom>
          <a:noFill/>
          <a:ln w="9525">
            <a:noFill/>
            <a:miter lim="800000"/>
            <a:headEnd/>
            <a:tailEnd/>
          </a:ln>
          <a:effectLst/>
        </p:spPr>
        <p:txBody>
          <a:bodyPr/>
          <a:lstStyle/>
          <a:p>
            <a:pPr algn="ctr" eaLnBrk="0" fontAlgn="base" hangingPunct="0">
              <a:spcBef>
                <a:spcPct val="0"/>
              </a:spcBef>
              <a:spcAft>
                <a:spcPct val="0"/>
              </a:spcAft>
            </a:pPr>
            <a:fld id="{DA7DE7E3-42DD-4509-A1F3-C1D8DA26E694}" type="slidenum">
              <a:rPr lang="en-US" sz="1000">
                <a:solidFill>
                  <a:srgbClr val="FFFFFF"/>
                </a:solidFill>
              </a:rPr>
              <a:pPr algn="ctr" eaLnBrk="0" fontAlgn="base" hangingPunct="0">
                <a:spcBef>
                  <a:spcPct val="0"/>
                </a:spcBef>
                <a:spcAft>
                  <a:spcPct val="0"/>
                </a:spcAft>
              </a:pPr>
              <a:t>‹#›</a:t>
            </a:fld>
            <a:r>
              <a:rPr lang="en-US" sz="1000" dirty="0">
                <a:solidFill>
                  <a:srgbClr val="FFFFFF"/>
                </a:solidFill>
              </a:rPr>
              <a:t> </a:t>
            </a:r>
          </a:p>
          <a:p>
            <a:pPr algn="ctr" eaLnBrk="0" fontAlgn="base" hangingPunct="0">
              <a:spcBef>
                <a:spcPct val="0"/>
              </a:spcBef>
              <a:spcAft>
                <a:spcPct val="0"/>
              </a:spcAft>
            </a:pPr>
            <a:r>
              <a:rPr lang="en-US" sz="1000" dirty="0">
                <a:solidFill>
                  <a:srgbClr val="FFFFFF"/>
                </a:solidFill>
              </a:rPr>
              <a:t> </a:t>
            </a:r>
            <a:r>
              <a:rPr lang="en-US" sz="1000" dirty="0" smtClean="0">
                <a:solidFill>
                  <a:srgbClr val="FFFFFF"/>
                </a:solidFill>
              </a:rPr>
              <a:t>09/14/13</a:t>
            </a:r>
          </a:p>
          <a:p>
            <a:pPr algn="ctr" eaLnBrk="0" fontAlgn="base" hangingPunct="0">
              <a:spcBef>
                <a:spcPct val="0"/>
              </a:spcBef>
              <a:spcAft>
                <a:spcPct val="0"/>
              </a:spcAft>
            </a:pPr>
            <a:endParaRPr lang="en-US" sz="1000" dirty="0" smtClean="0">
              <a:solidFill>
                <a:srgbClr val="FFFFFF"/>
              </a:solidFill>
            </a:endParaRPr>
          </a:p>
          <a:p>
            <a:pPr algn="ctr" eaLnBrk="0" fontAlgn="base" hangingPunct="0">
              <a:spcBef>
                <a:spcPct val="0"/>
              </a:spcBef>
              <a:spcAft>
                <a:spcPct val="0"/>
              </a:spcAft>
            </a:pPr>
            <a:r>
              <a:rPr lang="en-US" sz="800" dirty="0" smtClean="0">
                <a:solidFill>
                  <a:prstClr val="white"/>
                </a:solidFill>
              </a:rPr>
              <a:t>© QTI Consulting, Inc.</a:t>
            </a:r>
            <a:endParaRPr lang="en-US" sz="800" dirty="0">
              <a:solidFill>
                <a:srgbClr val="FFFFFF"/>
              </a:solidFill>
            </a:endParaRPr>
          </a:p>
        </p:txBody>
      </p:sp>
      <p:sp>
        <p:nvSpPr>
          <p:cNvPr id="1064" name="Rectangle 40"/>
          <p:cNvSpPr>
            <a:spLocks noGrp="1" noChangeArrowheads="1"/>
          </p:cNvSpPr>
          <p:nvPr>
            <p:ph type="title"/>
          </p:nvPr>
        </p:nvSpPr>
        <p:spPr bwMode="auto">
          <a:xfrm>
            <a:off x="1295400" y="7938"/>
            <a:ext cx="7696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65" name="Rectangle 41"/>
          <p:cNvSpPr>
            <a:spLocks noGrp="1" noChangeArrowheads="1"/>
          </p:cNvSpPr>
          <p:nvPr>
            <p:ph type="body" idx="1"/>
          </p:nvPr>
        </p:nvSpPr>
        <p:spPr bwMode="auto">
          <a:xfrm>
            <a:off x="1295400" y="1343025"/>
            <a:ext cx="7696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104638809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timing>
    <p:tnLst>
      <p:par>
        <p:cTn id="1" dur="indefinite" restart="never" nodeType="tmRoot"/>
      </p:par>
    </p:tnLst>
  </p:timing>
  <p:txStyles>
    <p:titleStyle>
      <a:lvl1pPr algn="l" rtl="0" fontAlgn="base">
        <a:spcBef>
          <a:spcPct val="0"/>
        </a:spcBef>
        <a:spcAft>
          <a:spcPct val="0"/>
        </a:spcAft>
        <a:defRPr sz="2000" b="1">
          <a:solidFill>
            <a:srgbClr val="DC0034"/>
          </a:solidFill>
          <a:latin typeface="+mj-lt"/>
          <a:ea typeface="+mj-ea"/>
          <a:cs typeface="+mj-cs"/>
        </a:defRPr>
      </a:lvl1pPr>
      <a:lvl2pPr algn="l" rtl="0" fontAlgn="base">
        <a:spcBef>
          <a:spcPct val="0"/>
        </a:spcBef>
        <a:spcAft>
          <a:spcPct val="0"/>
        </a:spcAft>
        <a:defRPr sz="2000" b="1">
          <a:solidFill>
            <a:srgbClr val="DC0034"/>
          </a:solidFill>
          <a:latin typeface="Gill Sans MT" pitchFamily="34" charset="0"/>
        </a:defRPr>
      </a:lvl2pPr>
      <a:lvl3pPr algn="l" rtl="0" fontAlgn="base">
        <a:spcBef>
          <a:spcPct val="0"/>
        </a:spcBef>
        <a:spcAft>
          <a:spcPct val="0"/>
        </a:spcAft>
        <a:defRPr sz="2000" b="1">
          <a:solidFill>
            <a:srgbClr val="DC0034"/>
          </a:solidFill>
          <a:latin typeface="Gill Sans MT" pitchFamily="34" charset="0"/>
        </a:defRPr>
      </a:lvl3pPr>
      <a:lvl4pPr algn="l" rtl="0" fontAlgn="base">
        <a:spcBef>
          <a:spcPct val="0"/>
        </a:spcBef>
        <a:spcAft>
          <a:spcPct val="0"/>
        </a:spcAft>
        <a:defRPr sz="2000" b="1">
          <a:solidFill>
            <a:srgbClr val="DC0034"/>
          </a:solidFill>
          <a:latin typeface="Gill Sans MT" pitchFamily="34" charset="0"/>
        </a:defRPr>
      </a:lvl4pPr>
      <a:lvl5pPr algn="l" rtl="0" fontAlgn="base">
        <a:spcBef>
          <a:spcPct val="0"/>
        </a:spcBef>
        <a:spcAft>
          <a:spcPct val="0"/>
        </a:spcAft>
        <a:defRPr sz="2000" b="1">
          <a:solidFill>
            <a:srgbClr val="DC0034"/>
          </a:solidFill>
          <a:latin typeface="Gill Sans MT" pitchFamily="34" charset="0"/>
        </a:defRPr>
      </a:lvl5pPr>
      <a:lvl6pPr marL="457200" algn="l" rtl="0" fontAlgn="base">
        <a:spcBef>
          <a:spcPct val="0"/>
        </a:spcBef>
        <a:spcAft>
          <a:spcPct val="0"/>
        </a:spcAft>
        <a:defRPr sz="2000" b="1">
          <a:solidFill>
            <a:srgbClr val="DC0034"/>
          </a:solidFill>
          <a:latin typeface="Gill Sans MT" pitchFamily="34" charset="0"/>
        </a:defRPr>
      </a:lvl6pPr>
      <a:lvl7pPr marL="914400" algn="l" rtl="0" fontAlgn="base">
        <a:spcBef>
          <a:spcPct val="0"/>
        </a:spcBef>
        <a:spcAft>
          <a:spcPct val="0"/>
        </a:spcAft>
        <a:defRPr sz="2000" b="1">
          <a:solidFill>
            <a:srgbClr val="DC0034"/>
          </a:solidFill>
          <a:latin typeface="Gill Sans MT" pitchFamily="34" charset="0"/>
        </a:defRPr>
      </a:lvl7pPr>
      <a:lvl8pPr marL="1371600" algn="l" rtl="0" fontAlgn="base">
        <a:spcBef>
          <a:spcPct val="0"/>
        </a:spcBef>
        <a:spcAft>
          <a:spcPct val="0"/>
        </a:spcAft>
        <a:defRPr sz="2000" b="1">
          <a:solidFill>
            <a:srgbClr val="DC0034"/>
          </a:solidFill>
          <a:latin typeface="Gill Sans MT" pitchFamily="34" charset="0"/>
        </a:defRPr>
      </a:lvl8pPr>
      <a:lvl9pPr marL="1828800" algn="l" rtl="0" fontAlgn="base">
        <a:spcBef>
          <a:spcPct val="0"/>
        </a:spcBef>
        <a:spcAft>
          <a:spcPct val="0"/>
        </a:spcAft>
        <a:defRPr sz="2000" b="1">
          <a:solidFill>
            <a:srgbClr val="DC0034"/>
          </a:solidFill>
          <a:latin typeface="Gill Sans MT" pitchFamily="34" charset="0"/>
        </a:defRPr>
      </a:lvl9pPr>
    </p:titleStyle>
    <p:bodyStyle>
      <a:lvl1pPr marL="342900" indent="-342900" algn="l" rtl="0" fontAlgn="base">
        <a:spcBef>
          <a:spcPct val="20000"/>
        </a:spcBef>
        <a:spcAft>
          <a:spcPct val="0"/>
        </a:spcAft>
        <a:buChar char="•"/>
        <a:defRPr sz="1600">
          <a:solidFill>
            <a:schemeClr val="tx1"/>
          </a:solidFill>
          <a:latin typeface="+mn-lt"/>
          <a:ea typeface="+mn-ea"/>
          <a:cs typeface="+mn-cs"/>
        </a:defRPr>
      </a:lvl1pPr>
      <a:lvl2pPr marL="742950" indent="-285750" algn="l" rtl="0" fontAlgn="base">
        <a:spcBef>
          <a:spcPct val="20000"/>
        </a:spcBef>
        <a:spcAft>
          <a:spcPct val="0"/>
        </a:spcAft>
        <a:buChar char="–"/>
        <a:defRPr sz="1400">
          <a:solidFill>
            <a:schemeClr val="tx1"/>
          </a:solidFill>
          <a:latin typeface="+mn-lt"/>
        </a:defRPr>
      </a:lvl2pPr>
      <a:lvl3pPr marL="1143000" indent="-228600" algn="l" rtl="0" fontAlgn="base">
        <a:spcBef>
          <a:spcPct val="20000"/>
        </a:spcBef>
        <a:spcAft>
          <a:spcPct val="0"/>
        </a:spcAft>
        <a:buChar char="•"/>
        <a:defRPr sz="1200">
          <a:solidFill>
            <a:schemeClr val="tx1"/>
          </a:solidFill>
          <a:latin typeface="+mn-lt"/>
        </a:defRPr>
      </a:lvl3pPr>
      <a:lvl4pPr marL="1600200" indent="-228600" algn="l" rtl="0" fontAlgn="base">
        <a:spcBef>
          <a:spcPct val="20000"/>
        </a:spcBef>
        <a:spcAft>
          <a:spcPct val="0"/>
        </a:spcAft>
        <a:buChar char="–"/>
        <a:defRPr sz="10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 name="Rectangle 25"/>
          <p:cNvSpPr>
            <a:spLocks noChangeArrowheads="1"/>
          </p:cNvSpPr>
          <p:nvPr/>
        </p:nvSpPr>
        <p:spPr bwMode="auto">
          <a:xfrm>
            <a:off x="0" y="0"/>
            <a:ext cx="1143000" cy="6858000"/>
          </a:xfrm>
          <a:prstGeom prst="rect">
            <a:avLst/>
          </a:prstGeom>
          <a:solidFill>
            <a:schemeClr val="tx1"/>
          </a:solidFill>
          <a:ln w="9525">
            <a:noFill/>
            <a:miter lim="800000"/>
            <a:headEnd/>
            <a:tailEnd/>
          </a:ln>
          <a:effectLst/>
        </p:spPr>
        <p:txBody>
          <a:bodyPr wrap="none" anchor="ctr"/>
          <a:lstStyle/>
          <a:p>
            <a:pPr algn="ctr" fontAlgn="base">
              <a:spcBef>
                <a:spcPct val="0"/>
              </a:spcBef>
              <a:spcAft>
                <a:spcPct val="0"/>
              </a:spcAft>
            </a:pPr>
            <a:r>
              <a:rPr lang="en-US" dirty="0">
                <a:solidFill>
                  <a:prstClr val="black"/>
                </a:solidFill>
                <a:latin typeface="Arial" pitchFamily="34" charset="0"/>
              </a:rPr>
              <a:t>          </a:t>
            </a:r>
          </a:p>
        </p:txBody>
      </p:sp>
      <p:pic>
        <p:nvPicPr>
          <p:cNvPr id="10" name="Picture 9" descr="Full Color Small.JPG"/>
          <p:cNvPicPr>
            <a:picLocks noChangeAspect="1"/>
          </p:cNvPicPr>
          <p:nvPr/>
        </p:nvPicPr>
        <p:blipFill>
          <a:blip r:embed="rId15" cstate="print"/>
          <a:stretch>
            <a:fillRect/>
          </a:stretch>
        </p:blipFill>
        <p:spPr>
          <a:xfrm>
            <a:off x="161925" y="3057525"/>
            <a:ext cx="838200" cy="679874"/>
          </a:xfrm>
          <a:prstGeom prst="rect">
            <a:avLst/>
          </a:prstGeom>
        </p:spPr>
      </p:pic>
      <p:sp>
        <p:nvSpPr>
          <p:cNvPr id="1063" name="Rectangle 39"/>
          <p:cNvSpPr>
            <a:spLocks noChangeArrowheads="1"/>
          </p:cNvSpPr>
          <p:nvPr/>
        </p:nvSpPr>
        <p:spPr bwMode="auto">
          <a:xfrm>
            <a:off x="0" y="6172200"/>
            <a:ext cx="1143000" cy="304800"/>
          </a:xfrm>
          <a:prstGeom prst="rect">
            <a:avLst/>
          </a:prstGeom>
          <a:noFill/>
          <a:ln w="9525">
            <a:noFill/>
            <a:miter lim="800000"/>
            <a:headEnd/>
            <a:tailEnd/>
          </a:ln>
          <a:effectLst/>
        </p:spPr>
        <p:txBody>
          <a:bodyPr/>
          <a:lstStyle/>
          <a:p>
            <a:pPr algn="ctr" eaLnBrk="0" fontAlgn="base" hangingPunct="0">
              <a:spcBef>
                <a:spcPct val="0"/>
              </a:spcBef>
              <a:spcAft>
                <a:spcPct val="0"/>
              </a:spcAft>
            </a:pPr>
            <a:fld id="{DA7DE7E3-42DD-4509-A1F3-C1D8DA26E694}" type="slidenum">
              <a:rPr lang="en-US" sz="1000">
                <a:solidFill>
                  <a:srgbClr val="FFFFFF"/>
                </a:solidFill>
              </a:rPr>
              <a:pPr algn="ctr" eaLnBrk="0" fontAlgn="base" hangingPunct="0">
                <a:spcBef>
                  <a:spcPct val="0"/>
                </a:spcBef>
                <a:spcAft>
                  <a:spcPct val="0"/>
                </a:spcAft>
              </a:pPr>
              <a:t>‹#›</a:t>
            </a:fld>
            <a:r>
              <a:rPr lang="en-US" sz="1000" dirty="0">
                <a:solidFill>
                  <a:srgbClr val="FFFFFF"/>
                </a:solidFill>
              </a:rPr>
              <a:t> </a:t>
            </a:r>
          </a:p>
          <a:p>
            <a:pPr algn="ctr" eaLnBrk="0" fontAlgn="base" hangingPunct="0">
              <a:spcBef>
                <a:spcPct val="0"/>
              </a:spcBef>
              <a:spcAft>
                <a:spcPct val="0"/>
              </a:spcAft>
            </a:pPr>
            <a:r>
              <a:rPr lang="en-US" sz="1000" dirty="0" smtClean="0">
                <a:solidFill>
                  <a:srgbClr val="FFFFFF"/>
                </a:solidFill>
              </a:rPr>
              <a:t>09/03/14</a:t>
            </a:r>
          </a:p>
          <a:p>
            <a:pPr algn="ctr" eaLnBrk="0" fontAlgn="base" hangingPunct="0">
              <a:spcBef>
                <a:spcPct val="0"/>
              </a:spcBef>
              <a:spcAft>
                <a:spcPct val="0"/>
              </a:spcAft>
            </a:pPr>
            <a:endParaRPr lang="en-US" sz="1000" dirty="0" smtClean="0">
              <a:solidFill>
                <a:srgbClr val="FFFFFF"/>
              </a:solidFill>
            </a:endParaRPr>
          </a:p>
          <a:p>
            <a:pPr algn="ctr" eaLnBrk="0" fontAlgn="base" hangingPunct="0">
              <a:spcBef>
                <a:spcPct val="0"/>
              </a:spcBef>
              <a:spcAft>
                <a:spcPct val="0"/>
              </a:spcAft>
            </a:pPr>
            <a:r>
              <a:rPr lang="en-US" sz="800" dirty="0" smtClean="0">
                <a:solidFill>
                  <a:prstClr val="white"/>
                </a:solidFill>
              </a:rPr>
              <a:t>© QTI Consulting, Inc.</a:t>
            </a:r>
            <a:endParaRPr lang="en-US" sz="800" dirty="0">
              <a:solidFill>
                <a:srgbClr val="FFFFFF"/>
              </a:solidFill>
            </a:endParaRPr>
          </a:p>
        </p:txBody>
      </p:sp>
      <p:sp>
        <p:nvSpPr>
          <p:cNvPr id="1064" name="Rectangle 40"/>
          <p:cNvSpPr>
            <a:spLocks noGrp="1" noChangeArrowheads="1"/>
          </p:cNvSpPr>
          <p:nvPr>
            <p:ph type="title"/>
          </p:nvPr>
        </p:nvSpPr>
        <p:spPr bwMode="auto">
          <a:xfrm>
            <a:off x="1295400" y="7938"/>
            <a:ext cx="7696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65" name="Rectangle 41"/>
          <p:cNvSpPr>
            <a:spLocks noGrp="1" noChangeArrowheads="1"/>
          </p:cNvSpPr>
          <p:nvPr>
            <p:ph type="body" idx="1"/>
          </p:nvPr>
        </p:nvSpPr>
        <p:spPr bwMode="auto">
          <a:xfrm>
            <a:off x="1295400" y="1343025"/>
            <a:ext cx="7696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70273604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p:timing>
    <p:tnLst>
      <p:par>
        <p:cTn id="1" dur="indefinite" restart="never" nodeType="tmRoot"/>
      </p:par>
    </p:tnLst>
  </p:timing>
  <p:txStyles>
    <p:titleStyle>
      <a:lvl1pPr algn="l" rtl="0" fontAlgn="base">
        <a:spcBef>
          <a:spcPct val="0"/>
        </a:spcBef>
        <a:spcAft>
          <a:spcPct val="0"/>
        </a:spcAft>
        <a:defRPr sz="2000" b="1">
          <a:solidFill>
            <a:srgbClr val="DC0034"/>
          </a:solidFill>
          <a:latin typeface="+mj-lt"/>
          <a:ea typeface="+mj-ea"/>
          <a:cs typeface="+mj-cs"/>
        </a:defRPr>
      </a:lvl1pPr>
      <a:lvl2pPr algn="l" rtl="0" fontAlgn="base">
        <a:spcBef>
          <a:spcPct val="0"/>
        </a:spcBef>
        <a:spcAft>
          <a:spcPct val="0"/>
        </a:spcAft>
        <a:defRPr sz="2000" b="1">
          <a:solidFill>
            <a:srgbClr val="DC0034"/>
          </a:solidFill>
          <a:latin typeface="Gill Sans MT" pitchFamily="34" charset="0"/>
        </a:defRPr>
      </a:lvl2pPr>
      <a:lvl3pPr algn="l" rtl="0" fontAlgn="base">
        <a:spcBef>
          <a:spcPct val="0"/>
        </a:spcBef>
        <a:spcAft>
          <a:spcPct val="0"/>
        </a:spcAft>
        <a:defRPr sz="2000" b="1">
          <a:solidFill>
            <a:srgbClr val="DC0034"/>
          </a:solidFill>
          <a:latin typeface="Gill Sans MT" pitchFamily="34" charset="0"/>
        </a:defRPr>
      </a:lvl3pPr>
      <a:lvl4pPr algn="l" rtl="0" fontAlgn="base">
        <a:spcBef>
          <a:spcPct val="0"/>
        </a:spcBef>
        <a:spcAft>
          <a:spcPct val="0"/>
        </a:spcAft>
        <a:defRPr sz="2000" b="1">
          <a:solidFill>
            <a:srgbClr val="DC0034"/>
          </a:solidFill>
          <a:latin typeface="Gill Sans MT" pitchFamily="34" charset="0"/>
        </a:defRPr>
      </a:lvl4pPr>
      <a:lvl5pPr algn="l" rtl="0" fontAlgn="base">
        <a:spcBef>
          <a:spcPct val="0"/>
        </a:spcBef>
        <a:spcAft>
          <a:spcPct val="0"/>
        </a:spcAft>
        <a:defRPr sz="2000" b="1">
          <a:solidFill>
            <a:srgbClr val="DC0034"/>
          </a:solidFill>
          <a:latin typeface="Gill Sans MT" pitchFamily="34" charset="0"/>
        </a:defRPr>
      </a:lvl5pPr>
      <a:lvl6pPr marL="457200" algn="l" rtl="0" fontAlgn="base">
        <a:spcBef>
          <a:spcPct val="0"/>
        </a:spcBef>
        <a:spcAft>
          <a:spcPct val="0"/>
        </a:spcAft>
        <a:defRPr sz="2000" b="1">
          <a:solidFill>
            <a:srgbClr val="DC0034"/>
          </a:solidFill>
          <a:latin typeface="Gill Sans MT" pitchFamily="34" charset="0"/>
        </a:defRPr>
      </a:lvl6pPr>
      <a:lvl7pPr marL="914400" algn="l" rtl="0" fontAlgn="base">
        <a:spcBef>
          <a:spcPct val="0"/>
        </a:spcBef>
        <a:spcAft>
          <a:spcPct val="0"/>
        </a:spcAft>
        <a:defRPr sz="2000" b="1">
          <a:solidFill>
            <a:srgbClr val="DC0034"/>
          </a:solidFill>
          <a:latin typeface="Gill Sans MT" pitchFamily="34" charset="0"/>
        </a:defRPr>
      </a:lvl7pPr>
      <a:lvl8pPr marL="1371600" algn="l" rtl="0" fontAlgn="base">
        <a:spcBef>
          <a:spcPct val="0"/>
        </a:spcBef>
        <a:spcAft>
          <a:spcPct val="0"/>
        </a:spcAft>
        <a:defRPr sz="2000" b="1">
          <a:solidFill>
            <a:srgbClr val="DC0034"/>
          </a:solidFill>
          <a:latin typeface="Gill Sans MT" pitchFamily="34" charset="0"/>
        </a:defRPr>
      </a:lvl8pPr>
      <a:lvl9pPr marL="1828800" algn="l" rtl="0" fontAlgn="base">
        <a:spcBef>
          <a:spcPct val="0"/>
        </a:spcBef>
        <a:spcAft>
          <a:spcPct val="0"/>
        </a:spcAft>
        <a:defRPr sz="2000" b="1">
          <a:solidFill>
            <a:srgbClr val="DC0034"/>
          </a:solidFill>
          <a:latin typeface="Gill Sans MT" pitchFamily="34" charset="0"/>
        </a:defRPr>
      </a:lvl9pPr>
    </p:titleStyle>
    <p:bodyStyle>
      <a:lvl1pPr marL="342900" indent="-342900" algn="l" rtl="0" fontAlgn="base">
        <a:spcBef>
          <a:spcPct val="20000"/>
        </a:spcBef>
        <a:spcAft>
          <a:spcPct val="0"/>
        </a:spcAft>
        <a:buChar char="•"/>
        <a:defRPr sz="1600">
          <a:solidFill>
            <a:schemeClr val="tx1"/>
          </a:solidFill>
          <a:latin typeface="+mn-lt"/>
          <a:ea typeface="+mn-ea"/>
          <a:cs typeface="+mn-cs"/>
        </a:defRPr>
      </a:lvl1pPr>
      <a:lvl2pPr marL="742950" indent="-285750" algn="l" rtl="0" fontAlgn="base">
        <a:spcBef>
          <a:spcPct val="20000"/>
        </a:spcBef>
        <a:spcAft>
          <a:spcPct val="0"/>
        </a:spcAft>
        <a:buChar char="–"/>
        <a:defRPr sz="1400">
          <a:solidFill>
            <a:schemeClr val="tx1"/>
          </a:solidFill>
          <a:latin typeface="+mn-lt"/>
        </a:defRPr>
      </a:lvl2pPr>
      <a:lvl3pPr marL="1143000" indent="-228600" algn="l" rtl="0" fontAlgn="base">
        <a:spcBef>
          <a:spcPct val="20000"/>
        </a:spcBef>
        <a:spcAft>
          <a:spcPct val="0"/>
        </a:spcAft>
        <a:buChar char="•"/>
        <a:defRPr sz="1200">
          <a:solidFill>
            <a:schemeClr val="tx1"/>
          </a:solidFill>
          <a:latin typeface="+mn-lt"/>
        </a:defRPr>
      </a:lvl3pPr>
      <a:lvl4pPr marL="1600200" indent="-228600" algn="l" rtl="0" fontAlgn="base">
        <a:spcBef>
          <a:spcPct val="20000"/>
        </a:spcBef>
        <a:spcAft>
          <a:spcPct val="0"/>
        </a:spcAft>
        <a:buChar char="–"/>
        <a:defRPr sz="1000">
          <a:solidFill>
            <a:schemeClr val="tx1"/>
          </a:solidFill>
          <a:latin typeface="+mn-lt"/>
        </a:defRPr>
      </a:lvl4pPr>
      <a:lvl5pPr marL="2057400" indent="-228600" algn="l" rtl="0" fontAlgn="base">
        <a:spcBef>
          <a:spcPct val="20000"/>
        </a:spcBef>
        <a:spcAft>
          <a:spcPct val="0"/>
        </a:spcAft>
        <a:buChar char="»"/>
        <a:defRPr sz="1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1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3556042" y="1524000"/>
            <a:ext cx="5486400" cy="1470025"/>
          </a:xfrm>
        </p:spPr>
        <p:txBody>
          <a:bodyPr/>
          <a:lstStyle/>
          <a:p>
            <a:r>
              <a:rPr lang="en-US" sz="3200" dirty="0">
                <a:solidFill>
                  <a:srgbClr val="C00000"/>
                </a:solidFill>
                <a:latin typeface="Garamond" pitchFamily="18" charset="0"/>
              </a:rPr>
              <a:t/>
            </a:r>
            <a:br>
              <a:rPr lang="en-US" sz="3200" dirty="0">
                <a:solidFill>
                  <a:srgbClr val="C00000"/>
                </a:solidFill>
                <a:latin typeface="Garamond" pitchFamily="18" charset="0"/>
              </a:rPr>
            </a:br>
            <a:r>
              <a:rPr lang="en-US" sz="3200" dirty="0" smtClean="0">
                <a:solidFill>
                  <a:srgbClr val="C00000"/>
                </a:solidFill>
                <a:latin typeface="Garamond" pitchFamily="18" charset="0"/>
              </a:rPr>
              <a:t>Attract, Retain, </a:t>
            </a:r>
            <a:br>
              <a:rPr lang="en-US" sz="3200" dirty="0" smtClean="0">
                <a:solidFill>
                  <a:srgbClr val="C00000"/>
                </a:solidFill>
                <a:latin typeface="Garamond" pitchFamily="18" charset="0"/>
              </a:rPr>
            </a:br>
            <a:r>
              <a:rPr lang="en-US" sz="3200" dirty="0" smtClean="0">
                <a:solidFill>
                  <a:srgbClr val="C00000"/>
                </a:solidFill>
                <a:latin typeface="Garamond" pitchFamily="18" charset="0"/>
              </a:rPr>
              <a:t>Develop &amp; Engage </a:t>
            </a:r>
            <a:br>
              <a:rPr lang="en-US" sz="3200" dirty="0" smtClean="0">
                <a:solidFill>
                  <a:srgbClr val="C00000"/>
                </a:solidFill>
                <a:latin typeface="Garamond" pitchFamily="18" charset="0"/>
              </a:rPr>
            </a:br>
            <a:r>
              <a:rPr lang="en-US" sz="3200" dirty="0" smtClean="0">
                <a:solidFill>
                  <a:srgbClr val="C00000"/>
                </a:solidFill>
                <a:latin typeface="Garamond" pitchFamily="18" charset="0"/>
              </a:rPr>
              <a:t>The Best Talent</a:t>
            </a:r>
            <a:endParaRPr lang="en-US" sz="3200" dirty="0">
              <a:solidFill>
                <a:srgbClr val="C00000"/>
              </a:solidFill>
              <a:latin typeface="Garamond" pitchFamily="18" charset="0"/>
            </a:endParaRPr>
          </a:p>
        </p:txBody>
      </p:sp>
      <p:sp>
        <p:nvSpPr>
          <p:cNvPr id="12" name="TextBox 11"/>
          <p:cNvSpPr txBox="1"/>
          <p:nvPr/>
        </p:nvSpPr>
        <p:spPr>
          <a:xfrm>
            <a:off x="1524000" y="4114800"/>
            <a:ext cx="6248400" cy="1877437"/>
          </a:xfrm>
          <a:prstGeom prst="rect">
            <a:avLst/>
          </a:prstGeom>
          <a:noFill/>
        </p:spPr>
        <p:txBody>
          <a:bodyPr wrap="square" rtlCol="0">
            <a:spAutoFit/>
          </a:bodyPr>
          <a:lstStyle/>
          <a:p>
            <a:pPr algn="ctr"/>
            <a:r>
              <a:rPr lang="en-US" sz="2400" b="1" dirty="0" smtClean="0">
                <a:latin typeface="Garamond" pitchFamily="18" charset="0"/>
              </a:rPr>
              <a:t>Madison Non-Profit Day Conference </a:t>
            </a:r>
          </a:p>
          <a:p>
            <a:pPr algn="ctr"/>
            <a:r>
              <a:rPr lang="en-US" sz="2400" b="1" dirty="0" smtClean="0">
                <a:latin typeface="Garamond" pitchFamily="18" charset="0"/>
              </a:rPr>
              <a:t>October 2,</a:t>
            </a:r>
            <a:r>
              <a:rPr lang="en-US" sz="2400" b="1" i="0" dirty="0" smtClean="0">
                <a:latin typeface="Garamond" pitchFamily="18" charset="0"/>
              </a:rPr>
              <a:t> </a:t>
            </a:r>
            <a:r>
              <a:rPr lang="en-US" sz="2400" b="1" dirty="0" smtClean="0">
                <a:latin typeface="Garamond" pitchFamily="18" charset="0"/>
              </a:rPr>
              <a:t>2014</a:t>
            </a:r>
          </a:p>
          <a:p>
            <a:pPr algn="ctr"/>
            <a:endParaRPr lang="en-US" sz="2400" i="0" dirty="0" smtClean="0">
              <a:latin typeface="Garamond" pitchFamily="18" charset="0"/>
            </a:endParaRPr>
          </a:p>
          <a:p>
            <a:pPr algn="ctr"/>
            <a:endParaRPr lang="en-US" sz="2400" i="0" dirty="0">
              <a:latin typeface="Garamond" pitchFamily="18" charset="0"/>
            </a:endParaRPr>
          </a:p>
          <a:p>
            <a:pPr algn="ctr"/>
            <a:r>
              <a:rPr lang="en-US" i="0" dirty="0" smtClean="0">
                <a:latin typeface="Garamond" pitchFamily="18" charset="0"/>
              </a:rPr>
              <a:t>Presented by Matt Shefchik and Theresa Balsiger</a:t>
            </a:r>
            <a:endParaRPr lang="en-US" i="0" dirty="0">
              <a:latin typeface="Garamond"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6539" y="1371600"/>
            <a:ext cx="2532461" cy="2110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907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Post and pray recruiting </a:t>
            </a:r>
            <a:r>
              <a:rPr lang="en-US" sz="1600" dirty="0" smtClean="0"/>
              <a:t>strategies no longer work</a:t>
            </a:r>
          </a:p>
          <a:p>
            <a:pPr marL="0" indent="0">
              <a:buNone/>
            </a:pPr>
            <a:endParaRPr lang="en-US" sz="1600" dirty="0" smtClean="0"/>
          </a:p>
          <a:p>
            <a:r>
              <a:rPr lang="en-US" sz="1600" dirty="0" smtClean="0"/>
              <a:t>Average </a:t>
            </a:r>
            <a:r>
              <a:rPr lang="en-US" sz="1600" dirty="0"/>
              <a:t>number of applications a recruiter receives for a given job posting increased by 167% from 2007.</a:t>
            </a:r>
          </a:p>
          <a:p>
            <a:pPr lvl="1"/>
            <a:r>
              <a:rPr lang="en-US" sz="1600" dirty="0"/>
              <a:t>100-300 names to produce one hire for a key position</a:t>
            </a:r>
          </a:p>
          <a:p>
            <a:pPr lvl="1"/>
            <a:r>
              <a:rPr lang="en-US" sz="1600" dirty="0"/>
              <a:t>880 online visitors to yield one </a:t>
            </a:r>
            <a:r>
              <a:rPr lang="en-US" sz="1600" dirty="0" smtClean="0"/>
              <a:t>hire</a:t>
            </a:r>
          </a:p>
          <a:p>
            <a:pPr lvl="1"/>
            <a:r>
              <a:rPr lang="en-US" sz="1600" dirty="0" smtClean="0"/>
              <a:t>Quality </a:t>
            </a:r>
            <a:r>
              <a:rPr lang="en-US" sz="1600" dirty="0"/>
              <a:t>of many applicant pools is poor (35 percent of the typical applicant pool does not meet even the most basic job requirements</a:t>
            </a:r>
            <a:r>
              <a:rPr lang="en-US" sz="1600" dirty="0" smtClean="0"/>
              <a:t>)</a:t>
            </a:r>
          </a:p>
          <a:p>
            <a:endParaRPr lang="en-US" sz="1600" dirty="0"/>
          </a:p>
          <a:p>
            <a:pPr>
              <a:spcBef>
                <a:spcPts val="600"/>
              </a:spcBef>
              <a:spcAft>
                <a:spcPts val="0"/>
              </a:spcAft>
            </a:pPr>
            <a:r>
              <a:rPr lang="en-US" sz="1600" dirty="0"/>
              <a:t>Success comes from multi-source posting and proactive outreach</a:t>
            </a:r>
          </a:p>
          <a:p>
            <a:pPr lvl="1">
              <a:spcBef>
                <a:spcPts val="600"/>
              </a:spcBef>
              <a:spcAft>
                <a:spcPts val="0"/>
              </a:spcAft>
            </a:pPr>
            <a:r>
              <a:rPr lang="en-US" sz="1600" dirty="0">
                <a:ea typeface="+mn-ea"/>
                <a:cs typeface="+mn-cs"/>
              </a:rPr>
              <a:t>Propriety talent networks, aggregator sites, organization </a:t>
            </a:r>
            <a:r>
              <a:rPr lang="en-US" sz="1600" dirty="0" smtClean="0">
                <a:ea typeface="+mn-ea"/>
                <a:cs typeface="+mn-cs"/>
              </a:rPr>
              <a:t>sites, </a:t>
            </a:r>
            <a:r>
              <a:rPr lang="en-US" sz="1600" b="1" dirty="0" smtClean="0">
                <a:ea typeface="+mn-ea"/>
                <a:cs typeface="+mn-cs"/>
              </a:rPr>
              <a:t>referrals </a:t>
            </a:r>
          </a:p>
          <a:p>
            <a:pPr lvl="1">
              <a:spcBef>
                <a:spcPts val="600"/>
              </a:spcBef>
              <a:spcAft>
                <a:spcPts val="0"/>
              </a:spcAft>
            </a:pPr>
            <a:endParaRPr lang="en-US" sz="1600" dirty="0">
              <a:ea typeface="+mn-ea"/>
              <a:cs typeface="+mn-cs"/>
            </a:endParaRPr>
          </a:p>
          <a:p>
            <a:pPr>
              <a:spcBef>
                <a:spcPts val="600"/>
              </a:spcBef>
              <a:spcAft>
                <a:spcPts val="0"/>
              </a:spcAft>
            </a:pPr>
            <a:r>
              <a:rPr lang="en-US" sz="1600" dirty="0"/>
              <a:t>Good News </a:t>
            </a:r>
            <a:r>
              <a:rPr lang="en-US" sz="1600" dirty="0" smtClean="0"/>
              <a:t>&amp; </a:t>
            </a:r>
            <a:r>
              <a:rPr lang="en-US" sz="1600" dirty="0"/>
              <a:t>Bad News:  Passive candidates are more open to a conversation </a:t>
            </a:r>
          </a:p>
          <a:p>
            <a:pPr lvl="1">
              <a:spcAft>
                <a:spcPts val="0"/>
              </a:spcAft>
            </a:pPr>
            <a:r>
              <a:rPr lang="en-US" sz="1600" dirty="0"/>
              <a:t>21% of full-time employees plan to change jobs in 2014, up from 17% last year – highest percentage in post-recession era</a:t>
            </a:r>
          </a:p>
          <a:p>
            <a:pPr lvl="1">
              <a:spcAft>
                <a:spcPts val="0"/>
              </a:spcAft>
            </a:pPr>
            <a:r>
              <a:rPr lang="en-US" sz="1600" dirty="0"/>
              <a:t>45% “I’m happy with my job and not looking for another, but would be open to other opportunities.”</a:t>
            </a:r>
          </a:p>
          <a:p>
            <a:endParaRPr lang="en-US" sz="1600" dirty="0" smtClean="0"/>
          </a:p>
          <a:p>
            <a:pPr lvl="1"/>
            <a:endParaRPr lang="en-US" sz="1600" dirty="0"/>
          </a:p>
          <a:p>
            <a:endParaRPr lang="en-US" dirty="0"/>
          </a:p>
        </p:txBody>
      </p:sp>
      <p:sp>
        <p:nvSpPr>
          <p:cNvPr id="3" name="Title 2"/>
          <p:cNvSpPr>
            <a:spLocks noGrp="1"/>
          </p:cNvSpPr>
          <p:nvPr>
            <p:ph type="title"/>
          </p:nvPr>
        </p:nvSpPr>
        <p:spPr/>
        <p:txBody>
          <a:bodyPr/>
          <a:lstStyle/>
          <a:p>
            <a:r>
              <a:rPr lang="en-US" dirty="0"/>
              <a:t>Finding, Attracting and Hiring Talent</a:t>
            </a:r>
            <a:br>
              <a:rPr lang="en-US" dirty="0"/>
            </a:br>
            <a:r>
              <a:rPr lang="en-US" dirty="0" smtClean="0"/>
              <a:t>Method</a:t>
            </a:r>
            <a:endParaRPr lang="en-US" dirty="0"/>
          </a:p>
        </p:txBody>
      </p:sp>
    </p:spTree>
    <p:extLst>
      <p:ext uri="{BB962C8B-B14F-4D97-AF65-F5344CB8AC3E}">
        <p14:creationId xmlns:p14="http://schemas.microsoft.com/office/powerpoint/2010/main" val="149209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Finding, Attracting and Hiring Talent</a:t>
            </a:r>
            <a:br>
              <a:rPr lang="en-US" dirty="0"/>
            </a:br>
            <a:r>
              <a:rPr lang="en-US" dirty="0"/>
              <a:t>Method</a:t>
            </a:r>
          </a:p>
        </p:txBody>
      </p:sp>
      <p:sp>
        <p:nvSpPr>
          <p:cNvPr id="2" name="Content Placeholder 1"/>
          <p:cNvSpPr>
            <a:spLocks noGrp="1"/>
          </p:cNvSpPr>
          <p:nvPr>
            <p:ph sz="half" idx="1"/>
          </p:nvPr>
        </p:nvSpPr>
        <p:spPr/>
        <p:txBody>
          <a:bodyPr/>
          <a:lstStyle/>
          <a:p>
            <a:r>
              <a:rPr lang="en-US" sz="1600" dirty="0"/>
              <a:t>CEB active-passive index</a:t>
            </a:r>
          </a:p>
          <a:p>
            <a:pPr lvl="1"/>
            <a:r>
              <a:rPr lang="en-US" sz="1600" dirty="0"/>
              <a:t>Tracks job search activity among workers going back to 2006</a:t>
            </a:r>
          </a:p>
          <a:p>
            <a:pPr lvl="1"/>
            <a:r>
              <a:rPr lang="en-US" sz="1600" dirty="0"/>
              <a:t>Passive candidate pool is larger than it has been in the past 5 years</a:t>
            </a:r>
          </a:p>
          <a:p>
            <a:pPr lvl="1"/>
            <a:r>
              <a:rPr lang="en-US" sz="1600" dirty="0"/>
              <a:t>Over 50% in the passive category compared to 22% in </a:t>
            </a:r>
            <a:r>
              <a:rPr lang="en-US" sz="1600" dirty="0" smtClean="0"/>
              <a:t>2006</a:t>
            </a:r>
          </a:p>
          <a:p>
            <a:pPr lvl="1"/>
            <a:endParaRPr lang="en-US" sz="1600" dirty="0"/>
          </a:p>
          <a:p>
            <a:r>
              <a:rPr lang="en-US" sz="1600" dirty="0"/>
              <a:t>The new normal for employment is just under five years</a:t>
            </a:r>
          </a:p>
          <a:p>
            <a:endParaRPr lang="en-US" dirty="0"/>
          </a:p>
        </p:txBody>
      </p:sp>
      <p:graphicFrame>
        <p:nvGraphicFramePr>
          <p:cNvPr id="10" name="Content Placeholder 3"/>
          <p:cNvGraphicFramePr>
            <a:graphicFrameLocks noGrp="1"/>
          </p:cNvGraphicFramePr>
          <p:nvPr>
            <p:ph sz="half" idx="2"/>
            <p:extLst>
              <p:ext uri="{D42A27DB-BD31-4B8C-83A1-F6EECF244321}">
                <p14:modId xmlns:p14="http://schemas.microsoft.com/office/powerpoint/2010/main" val="2505665614"/>
              </p:ext>
            </p:extLst>
          </p:nvPr>
        </p:nvGraphicFramePr>
        <p:xfrm>
          <a:off x="5219700" y="1600200"/>
          <a:ext cx="37719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908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228600"/>
            <a:ext cx="7696200" cy="1371600"/>
          </a:xfrm>
        </p:spPr>
        <p:txBody>
          <a:bodyPr/>
          <a:lstStyle/>
          <a:p>
            <a:pPr algn="ctr"/>
            <a:r>
              <a:rPr lang="en-US" dirty="0"/>
              <a:t>Recruitment &amp; Selection </a:t>
            </a:r>
            <a:r>
              <a:rPr lang="en-US" dirty="0" smtClean="0"/>
              <a:t>Process</a:t>
            </a:r>
            <a:br>
              <a:rPr lang="en-US" dirty="0" smtClean="0"/>
            </a:br>
            <a:r>
              <a:rPr lang="en-US" dirty="0"/>
              <a:t/>
            </a:r>
            <a:br>
              <a:rPr lang="en-US" dirty="0"/>
            </a:br>
            <a:r>
              <a:rPr lang="en-US" sz="1200" dirty="0">
                <a:solidFill>
                  <a:schemeClr val="tx1"/>
                </a:solidFill>
                <a:latin typeface="+mn-lt"/>
                <a:ea typeface="+mn-ea"/>
                <a:cs typeface="+mn-cs"/>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4495258"/>
              </p:ext>
            </p:extLst>
          </p:nvPr>
        </p:nvGraphicFramePr>
        <p:xfrm>
          <a:off x="1295400" y="987552"/>
          <a:ext cx="7699248" cy="5186680"/>
        </p:xfrm>
        <a:graphic>
          <a:graphicData uri="http://schemas.openxmlformats.org/drawingml/2006/table">
            <a:tbl>
              <a:tblPr firstRow="1" bandRow="1">
                <a:tableStyleId>{5C22544A-7EE6-4342-B048-85BDC9FD1C3A}</a:tableStyleId>
              </a:tblPr>
              <a:tblGrid>
                <a:gridCol w="1404172"/>
                <a:gridCol w="3147538"/>
                <a:gridCol w="3147538"/>
              </a:tblGrid>
              <a:tr h="370840">
                <a:tc>
                  <a:txBody>
                    <a:bodyPr/>
                    <a:lstStyle/>
                    <a:p>
                      <a:endParaRPr lang="en-US" dirty="0"/>
                    </a:p>
                  </a:txBody>
                  <a:tcPr/>
                </a:tc>
                <a:tc>
                  <a:txBody>
                    <a:bodyPr/>
                    <a:lstStyle/>
                    <a:p>
                      <a:pPr algn="ctr"/>
                      <a:r>
                        <a:rPr lang="en-US" dirty="0" smtClean="0"/>
                        <a:t>Poor Practices</a:t>
                      </a:r>
                      <a:endParaRPr lang="en-US" dirty="0"/>
                    </a:p>
                  </a:txBody>
                  <a:tcPr/>
                </a:tc>
                <a:tc>
                  <a:txBody>
                    <a:bodyPr/>
                    <a:lstStyle/>
                    <a:p>
                      <a:pPr algn="ctr"/>
                      <a:r>
                        <a:rPr lang="en-US" dirty="0" smtClean="0"/>
                        <a:t>Best Practices</a:t>
                      </a:r>
                      <a:endParaRPr lang="en-US" dirty="0"/>
                    </a:p>
                  </a:txBody>
                  <a:tcPr/>
                </a:tc>
              </a:tr>
              <a:tr h="370840">
                <a:tc>
                  <a:txBody>
                    <a:bodyPr/>
                    <a:lstStyle/>
                    <a:p>
                      <a:r>
                        <a:rPr lang="en-US" sz="1600" b="1" dirty="0" smtClean="0"/>
                        <a:t>Anticipate the Need</a:t>
                      </a:r>
                      <a:endParaRPr lang="en-US" sz="1600" b="1" dirty="0"/>
                    </a:p>
                  </a:txBody>
                  <a:tcPr/>
                </a:tc>
                <a:tc>
                  <a:txBody>
                    <a:bodyPr/>
                    <a:lstStyle/>
                    <a:p>
                      <a:pPr marL="285750" indent="-285750">
                        <a:buFont typeface="Arial" pitchFamily="34" charset="0"/>
                        <a:buChar char="•"/>
                      </a:pPr>
                      <a:r>
                        <a:rPr lang="en-US" sz="1600" dirty="0" smtClean="0"/>
                        <a:t>Hiring only</a:t>
                      </a:r>
                      <a:r>
                        <a:rPr lang="en-US" sz="1600" baseline="0" dirty="0" smtClean="0"/>
                        <a:t> when you have an opening</a:t>
                      </a:r>
                    </a:p>
                    <a:p>
                      <a:pPr marL="285750" indent="-285750">
                        <a:buFont typeface="Arial" pitchFamily="34" charset="0"/>
                        <a:buChar char="•"/>
                      </a:pPr>
                      <a:r>
                        <a:rPr lang="en-US" sz="1600" baseline="0" dirty="0" smtClean="0"/>
                        <a:t>Having ad hoc succession plan</a:t>
                      </a:r>
                    </a:p>
                    <a:p>
                      <a:pPr marL="285750" indent="-285750">
                        <a:buFont typeface="Arial" pitchFamily="34" charset="0"/>
                        <a:buChar char="•"/>
                      </a:pPr>
                      <a:r>
                        <a:rPr lang="en-US" sz="1600" baseline="0" dirty="0" smtClean="0"/>
                        <a:t>Overlooking the skills your organization will need in the future</a:t>
                      </a:r>
                    </a:p>
                    <a:p>
                      <a:pPr marL="285750" indent="-285750">
                        <a:buFont typeface="Arial" pitchFamily="34" charset="0"/>
                        <a:buChar char="•"/>
                      </a:pPr>
                      <a:r>
                        <a:rPr lang="en-US" sz="1600" baseline="0" dirty="0" smtClean="0"/>
                        <a:t>Indulging in irrational optimism about attrition, succession depth, and recruiting yields</a:t>
                      </a:r>
                      <a:endParaRPr lang="en-US" sz="1600" dirty="0"/>
                    </a:p>
                  </a:txBody>
                  <a:tcPr/>
                </a:tc>
                <a:tc>
                  <a:txBody>
                    <a:bodyPr/>
                    <a:lstStyle/>
                    <a:p>
                      <a:pPr marL="285750" indent="-285750">
                        <a:buFont typeface="Arial" pitchFamily="34" charset="0"/>
                        <a:buChar char="•"/>
                      </a:pPr>
                      <a:r>
                        <a:rPr lang="en-US" sz="1600" dirty="0" smtClean="0"/>
                        <a:t>Conducting</a:t>
                      </a:r>
                      <a:r>
                        <a:rPr lang="en-US" sz="1600" baseline="0" dirty="0" smtClean="0"/>
                        <a:t> ongoing, proactive analysis of future needs</a:t>
                      </a:r>
                    </a:p>
                    <a:p>
                      <a:pPr marL="285750" indent="-285750">
                        <a:buFont typeface="Arial" pitchFamily="34" charset="0"/>
                        <a:buChar char="•"/>
                      </a:pPr>
                      <a:r>
                        <a:rPr lang="en-US" sz="1600" baseline="0" dirty="0" smtClean="0"/>
                        <a:t>Continually evaluating the pool of potential talent</a:t>
                      </a:r>
                    </a:p>
                    <a:p>
                      <a:pPr marL="285750" indent="-285750">
                        <a:buFont typeface="Arial" pitchFamily="34" charset="0"/>
                        <a:buChar char="•"/>
                      </a:pPr>
                      <a:r>
                        <a:rPr lang="en-US" sz="1600" baseline="0" dirty="0" smtClean="0"/>
                        <a:t>Developing rigorous periodic forecasts of the company’s talent needs</a:t>
                      </a:r>
                      <a:endParaRPr lang="en-US" sz="1600" dirty="0"/>
                    </a:p>
                  </a:txBody>
                  <a:tcPr/>
                </a:tc>
              </a:tr>
              <a:tr h="370840">
                <a:tc>
                  <a:txBody>
                    <a:bodyPr/>
                    <a:lstStyle/>
                    <a:p>
                      <a:r>
                        <a:rPr lang="en-US" sz="1600" b="1" dirty="0" smtClean="0"/>
                        <a:t>Specify the Job</a:t>
                      </a:r>
                      <a:endParaRPr lang="en-US" sz="1600" b="1" dirty="0"/>
                    </a:p>
                  </a:txBody>
                  <a:tcPr/>
                </a:tc>
                <a:tc>
                  <a:txBody>
                    <a:bodyPr/>
                    <a:lstStyle/>
                    <a:p>
                      <a:pPr marL="285750" indent="-285750">
                        <a:buFont typeface="Arial" pitchFamily="34" charset="0"/>
                        <a:buChar char="•"/>
                      </a:pPr>
                      <a:r>
                        <a:rPr lang="en-US" sz="1600" dirty="0" smtClean="0"/>
                        <a:t>Relying on generic competency models</a:t>
                      </a:r>
                    </a:p>
                    <a:p>
                      <a:pPr marL="285750" indent="-285750">
                        <a:buFont typeface="Arial" pitchFamily="34" charset="0"/>
                        <a:buChar char="•"/>
                      </a:pPr>
                      <a:r>
                        <a:rPr lang="en-US" sz="1600" dirty="0" smtClean="0"/>
                        <a:t>Looking primarily for charisma, general ability and track record</a:t>
                      </a:r>
                      <a:endParaRPr lang="en-US" sz="1600" dirty="0"/>
                    </a:p>
                  </a:txBody>
                  <a:tcPr/>
                </a:tc>
                <a:tc>
                  <a:txBody>
                    <a:bodyPr/>
                    <a:lstStyle/>
                    <a:p>
                      <a:pPr marL="285750" indent="-285750">
                        <a:buFont typeface="Arial" pitchFamily="34" charset="0"/>
                        <a:buChar char="•"/>
                      </a:pPr>
                      <a:r>
                        <a:rPr lang="en-US" sz="1600" dirty="0" smtClean="0"/>
                        <a:t>Defining the specific demands of the job</a:t>
                      </a:r>
                    </a:p>
                    <a:p>
                      <a:pPr marL="285750" indent="-285750">
                        <a:buFont typeface="Arial" pitchFamily="34" charset="0"/>
                        <a:buChar char="•"/>
                      </a:pPr>
                      <a:r>
                        <a:rPr lang="en-US" sz="1600" dirty="0" smtClean="0"/>
                        <a:t>Specifying which skills and experience are relevant</a:t>
                      </a:r>
                    </a:p>
                    <a:p>
                      <a:pPr marL="285750" indent="-285750">
                        <a:buFont typeface="Arial" pitchFamily="34" charset="0"/>
                        <a:buChar char="•"/>
                      </a:pPr>
                      <a:r>
                        <a:rPr lang="en-US" sz="1600" dirty="0" smtClean="0"/>
                        <a:t>Identifying the team the candidate will need to work with</a:t>
                      </a:r>
                    </a:p>
                    <a:p>
                      <a:pPr marL="285750" indent="-285750">
                        <a:buFont typeface="Arial" pitchFamily="34" charset="0"/>
                        <a:buChar char="•"/>
                      </a:pPr>
                      <a:r>
                        <a:rPr lang="en-US" sz="1600" dirty="0" smtClean="0"/>
                        <a:t>Considering how company culture and context affect the role</a:t>
                      </a:r>
                      <a:endParaRPr lang="en-US" sz="1600" dirty="0"/>
                    </a:p>
                  </a:txBody>
                  <a:tcPr/>
                </a:tc>
              </a:tr>
            </a:tbl>
          </a:graphicData>
        </a:graphic>
      </p:graphicFrame>
    </p:spTree>
    <p:extLst>
      <p:ext uri="{BB962C8B-B14F-4D97-AF65-F5344CB8AC3E}">
        <p14:creationId xmlns:p14="http://schemas.microsoft.com/office/powerpoint/2010/main" val="278973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228600"/>
            <a:ext cx="7696200" cy="1371600"/>
          </a:xfrm>
        </p:spPr>
        <p:txBody>
          <a:bodyPr/>
          <a:lstStyle/>
          <a:p>
            <a:pPr algn="ctr"/>
            <a:r>
              <a:rPr lang="en-US" dirty="0"/>
              <a:t>Recruitment &amp; Selection </a:t>
            </a:r>
            <a:r>
              <a:rPr lang="en-US" dirty="0" smtClean="0"/>
              <a:t>Process</a:t>
            </a:r>
            <a:br>
              <a:rPr lang="en-US" dirty="0" smtClean="0"/>
            </a:br>
            <a:r>
              <a:rPr lang="en-US" dirty="0"/>
              <a:t/>
            </a:r>
            <a:br>
              <a:rPr lang="en-US" dirty="0"/>
            </a:br>
            <a:r>
              <a:rPr lang="en-US" sz="1200" dirty="0">
                <a:solidFill>
                  <a:schemeClr val="tx1"/>
                </a:solidFill>
                <a:latin typeface="+mn-lt"/>
                <a:ea typeface="+mn-ea"/>
                <a:cs typeface="+mn-cs"/>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181676"/>
              </p:ext>
            </p:extLst>
          </p:nvPr>
        </p:nvGraphicFramePr>
        <p:xfrm>
          <a:off x="1295400" y="1000760"/>
          <a:ext cx="7656576" cy="5186680"/>
        </p:xfrm>
        <a:graphic>
          <a:graphicData uri="http://schemas.openxmlformats.org/drawingml/2006/table">
            <a:tbl>
              <a:tblPr firstRow="1" bandRow="1">
                <a:tableStyleId>{5C22544A-7EE6-4342-B048-85BDC9FD1C3A}</a:tableStyleId>
              </a:tblPr>
              <a:tblGrid>
                <a:gridCol w="1408176"/>
                <a:gridCol w="3124200"/>
                <a:gridCol w="3124200"/>
              </a:tblGrid>
              <a:tr h="370840">
                <a:tc>
                  <a:txBody>
                    <a:bodyPr/>
                    <a:lstStyle/>
                    <a:p>
                      <a:endParaRPr lang="en-US" dirty="0"/>
                    </a:p>
                  </a:txBody>
                  <a:tcPr/>
                </a:tc>
                <a:tc>
                  <a:txBody>
                    <a:bodyPr/>
                    <a:lstStyle/>
                    <a:p>
                      <a:pPr algn="ctr"/>
                      <a:r>
                        <a:rPr lang="en-US" dirty="0" smtClean="0"/>
                        <a:t>Poor Practices</a:t>
                      </a:r>
                      <a:endParaRPr lang="en-US" dirty="0"/>
                    </a:p>
                  </a:txBody>
                  <a:tcPr/>
                </a:tc>
                <a:tc>
                  <a:txBody>
                    <a:bodyPr/>
                    <a:lstStyle/>
                    <a:p>
                      <a:pPr algn="ctr"/>
                      <a:r>
                        <a:rPr lang="en-US" dirty="0" smtClean="0"/>
                        <a:t>Best Practices</a:t>
                      </a:r>
                      <a:endParaRPr lang="en-US" dirty="0"/>
                    </a:p>
                  </a:txBody>
                  <a:tcPr/>
                </a:tc>
              </a:tr>
              <a:tr h="370840">
                <a:tc>
                  <a:txBody>
                    <a:bodyPr/>
                    <a:lstStyle/>
                    <a:p>
                      <a:r>
                        <a:rPr lang="en-US" sz="1600" b="1" dirty="0" smtClean="0"/>
                        <a:t>Develop the Pool</a:t>
                      </a:r>
                      <a:endParaRPr lang="en-US" sz="1600" b="1" dirty="0"/>
                    </a:p>
                  </a:txBody>
                  <a:tcPr/>
                </a:tc>
                <a:tc>
                  <a:txBody>
                    <a:bodyPr/>
                    <a:lstStyle/>
                    <a:p>
                      <a:pPr marL="285750" indent="-285750">
                        <a:buFont typeface="Arial" pitchFamily="34" charset="0"/>
                        <a:buChar char="•"/>
                      </a:pPr>
                      <a:r>
                        <a:rPr lang="en-US" sz="1600" dirty="0" smtClean="0"/>
                        <a:t>Taking a scattershot, ad hoc approach to finding candidates</a:t>
                      </a:r>
                    </a:p>
                    <a:p>
                      <a:pPr marL="285750" indent="-285750">
                        <a:buFont typeface="Arial" pitchFamily="34" charset="0"/>
                        <a:buChar char="•"/>
                      </a:pPr>
                      <a:r>
                        <a:rPr lang="en-US" sz="1600" dirty="0" smtClean="0"/>
                        <a:t>Limiting the pool</a:t>
                      </a:r>
                    </a:p>
                    <a:p>
                      <a:pPr marL="285750" indent="-285750">
                        <a:buFont typeface="Arial" pitchFamily="34" charset="0"/>
                        <a:buChar char="•"/>
                      </a:pPr>
                      <a:r>
                        <a:rPr lang="en-US" sz="1600" dirty="0" smtClean="0"/>
                        <a:t>Looking</a:t>
                      </a:r>
                      <a:r>
                        <a:rPr lang="en-US" sz="1600" baseline="0" dirty="0" smtClean="0"/>
                        <a:t> for only external or internal candidates</a:t>
                      </a:r>
                      <a:endParaRPr lang="en-US" sz="1600" dirty="0"/>
                    </a:p>
                  </a:txBody>
                  <a:tcPr/>
                </a:tc>
                <a:tc>
                  <a:txBody>
                    <a:bodyPr/>
                    <a:lstStyle/>
                    <a:p>
                      <a:pPr marL="285750" indent="-285750">
                        <a:buFont typeface="Arial" pitchFamily="34" charset="0"/>
                        <a:buChar char="•"/>
                      </a:pPr>
                      <a:r>
                        <a:rPr lang="en-US" sz="1600" dirty="0" smtClean="0"/>
                        <a:t>Developing a larger pool</a:t>
                      </a:r>
                    </a:p>
                    <a:p>
                      <a:pPr marL="285750" indent="-285750">
                        <a:buFont typeface="Arial" pitchFamily="34" charset="0"/>
                        <a:buChar char="•"/>
                      </a:pPr>
                      <a:r>
                        <a:rPr lang="en-US" sz="1600" dirty="0" smtClean="0"/>
                        <a:t>Considering people on the periphery of the organization (employees in remote offices, consultants, suppliers, customers)</a:t>
                      </a:r>
                    </a:p>
                    <a:p>
                      <a:pPr marL="285750" indent="-285750">
                        <a:buFont typeface="Arial" pitchFamily="34" charset="0"/>
                        <a:buChar char="•"/>
                      </a:pPr>
                      <a:r>
                        <a:rPr lang="en-US" sz="1600" dirty="0" smtClean="0"/>
                        <a:t>Tapping your</a:t>
                      </a:r>
                      <a:r>
                        <a:rPr lang="en-US" sz="1600" baseline="0" dirty="0" smtClean="0"/>
                        <a:t> networks and involving the right external partners</a:t>
                      </a:r>
                      <a:endParaRPr lang="en-US" sz="1600" dirty="0"/>
                    </a:p>
                  </a:txBody>
                  <a:tcPr/>
                </a:tc>
              </a:tr>
              <a:tr h="370840">
                <a:tc>
                  <a:txBody>
                    <a:bodyPr/>
                    <a:lstStyle/>
                    <a:p>
                      <a:r>
                        <a:rPr lang="en-US" sz="1600" b="1" dirty="0" smtClean="0"/>
                        <a:t>Assess the Candidates</a:t>
                      </a:r>
                      <a:endParaRPr lang="en-US" sz="1600" b="1" dirty="0"/>
                    </a:p>
                  </a:txBody>
                  <a:tcPr/>
                </a:tc>
                <a:tc>
                  <a:txBody>
                    <a:bodyPr/>
                    <a:lstStyle/>
                    <a:p>
                      <a:pPr marL="285750" indent="-285750">
                        <a:buFont typeface="Arial" pitchFamily="34" charset="0"/>
                        <a:buChar char="•"/>
                      </a:pPr>
                      <a:r>
                        <a:rPr lang="en-US" sz="1600" dirty="0" smtClean="0"/>
                        <a:t>Settling on the first adequate choice</a:t>
                      </a:r>
                    </a:p>
                    <a:p>
                      <a:pPr marL="285750" indent="-285750">
                        <a:buFont typeface="Arial" pitchFamily="34" charset="0"/>
                        <a:buChar char="•"/>
                      </a:pPr>
                      <a:r>
                        <a:rPr lang="en-US" sz="1600" dirty="0" smtClean="0"/>
                        <a:t>Looking</a:t>
                      </a:r>
                      <a:r>
                        <a:rPr lang="en-US" sz="1600" baseline="0" dirty="0" smtClean="0"/>
                        <a:t> endlessly for the perfect choice</a:t>
                      </a:r>
                    </a:p>
                    <a:p>
                      <a:pPr marL="285750" indent="-285750">
                        <a:buFont typeface="Arial" pitchFamily="34" charset="0"/>
                        <a:buChar char="•"/>
                      </a:pPr>
                      <a:r>
                        <a:rPr lang="en-US" sz="1600" baseline="0" dirty="0" smtClean="0"/>
                        <a:t>Using the wrong interviewers</a:t>
                      </a:r>
                    </a:p>
                    <a:p>
                      <a:pPr marL="285750" indent="-285750">
                        <a:buFont typeface="Arial" pitchFamily="34" charset="0"/>
                        <a:buChar char="•"/>
                      </a:pPr>
                      <a:r>
                        <a:rPr lang="en-US" sz="1600" baseline="0" dirty="0" smtClean="0"/>
                        <a:t>Overly bureaucratic</a:t>
                      </a:r>
                    </a:p>
                    <a:p>
                      <a:pPr marL="285750" indent="-285750">
                        <a:buFont typeface="Arial" pitchFamily="34" charset="0"/>
                        <a:buChar char="•"/>
                      </a:pPr>
                      <a:r>
                        <a:rPr lang="en-US" sz="1600" baseline="0" dirty="0" smtClean="0"/>
                        <a:t>Unstructured or generic interviews</a:t>
                      </a:r>
                    </a:p>
                    <a:p>
                      <a:pPr marL="285750" indent="-285750">
                        <a:buFont typeface="Arial" pitchFamily="34" charset="0"/>
                        <a:buChar char="•"/>
                      </a:pPr>
                      <a:r>
                        <a:rPr lang="en-US" sz="1600" baseline="0" dirty="0" smtClean="0"/>
                        <a:t>Conducting inadequate (or no) reference checks</a:t>
                      </a:r>
                      <a:endParaRPr lang="en-US" sz="1600" dirty="0"/>
                    </a:p>
                  </a:txBody>
                  <a:tcPr/>
                </a:tc>
                <a:tc>
                  <a:txBody>
                    <a:bodyPr/>
                    <a:lstStyle/>
                    <a:p>
                      <a:pPr marL="285750" indent="-285750">
                        <a:buFont typeface="Arial" pitchFamily="34" charset="0"/>
                        <a:buChar char="•"/>
                      </a:pPr>
                      <a:r>
                        <a:rPr lang="en-US" sz="1600" dirty="0" smtClean="0"/>
                        <a:t>Using a small number of high-caliber,</a:t>
                      </a:r>
                      <a:r>
                        <a:rPr lang="en-US" sz="1600" baseline="0" dirty="0" smtClean="0"/>
                        <a:t> well-trained interviewers</a:t>
                      </a:r>
                    </a:p>
                    <a:p>
                      <a:pPr marL="285750" indent="-285750">
                        <a:buFont typeface="Arial" pitchFamily="34" charset="0"/>
                        <a:buChar char="•"/>
                      </a:pPr>
                      <a:r>
                        <a:rPr lang="en-US" sz="1600" baseline="0" dirty="0" smtClean="0"/>
                        <a:t>Employing behavior based interviews</a:t>
                      </a:r>
                    </a:p>
                    <a:p>
                      <a:pPr marL="285750" indent="-285750">
                        <a:buFont typeface="Arial" pitchFamily="34" charset="0"/>
                        <a:buChar char="•"/>
                      </a:pPr>
                      <a:r>
                        <a:rPr lang="en-US" sz="1600" baseline="0" dirty="0" smtClean="0"/>
                        <a:t>Conducting detailed reference checks</a:t>
                      </a:r>
                      <a:endParaRPr lang="en-US" sz="1600" dirty="0"/>
                    </a:p>
                  </a:txBody>
                  <a:tcPr/>
                </a:tc>
              </a:tr>
            </a:tbl>
          </a:graphicData>
        </a:graphic>
      </p:graphicFrame>
    </p:spTree>
    <p:extLst>
      <p:ext uri="{BB962C8B-B14F-4D97-AF65-F5344CB8AC3E}">
        <p14:creationId xmlns:p14="http://schemas.microsoft.com/office/powerpoint/2010/main" val="31507608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95400" y="228600"/>
            <a:ext cx="7696200" cy="1371600"/>
          </a:xfrm>
        </p:spPr>
        <p:txBody>
          <a:bodyPr/>
          <a:lstStyle/>
          <a:p>
            <a:pPr algn="ctr"/>
            <a:r>
              <a:rPr lang="en-US" dirty="0"/>
              <a:t>Recruitment &amp; Selection </a:t>
            </a:r>
            <a:r>
              <a:rPr lang="en-US" dirty="0" smtClean="0"/>
              <a:t>Process</a:t>
            </a:r>
            <a:br>
              <a:rPr lang="en-US" dirty="0" smtClean="0"/>
            </a:br>
            <a:r>
              <a:rPr lang="en-US" dirty="0"/>
              <a:t/>
            </a:r>
            <a:br>
              <a:rPr lang="en-US" dirty="0"/>
            </a:br>
            <a:r>
              <a:rPr lang="en-US" sz="1200" dirty="0">
                <a:solidFill>
                  <a:schemeClr val="tx1"/>
                </a:solidFill>
                <a:latin typeface="+mn-lt"/>
                <a:ea typeface="+mn-ea"/>
                <a:cs typeface="+mn-cs"/>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831218"/>
              </p:ext>
            </p:extLst>
          </p:nvPr>
        </p:nvGraphicFramePr>
        <p:xfrm>
          <a:off x="1295400" y="1000760"/>
          <a:ext cx="7699248" cy="5278120"/>
        </p:xfrm>
        <a:graphic>
          <a:graphicData uri="http://schemas.openxmlformats.org/drawingml/2006/table">
            <a:tbl>
              <a:tblPr firstRow="1" bandRow="1">
                <a:tableStyleId>{5C22544A-7EE6-4342-B048-85BDC9FD1C3A}</a:tableStyleId>
              </a:tblPr>
              <a:tblGrid>
                <a:gridCol w="1361812"/>
                <a:gridCol w="3168718"/>
                <a:gridCol w="3168718"/>
              </a:tblGrid>
              <a:tr h="370840">
                <a:tc>
                  <a:txBody>
                    <a:bodyPr/>
                    <a:lstStyle/>
                    <a:p>
                      <a:endParaRPr lang="en-US" dirty="0"/>
                    </a:p>
                  </a:txBody>
                  <a:tcPr/>
                </a:tc>
                <a:tc>
                  <a:txBody>
                    <a:bodyPr/>
                    <a:lstStyle/>
                    <a:p>
                      <a:pPr algn="ctr"/>
                      <a:r>
                        <a:rPr lang="en-US" dirty="0" smtClean="0"/>
                        <a:t>Poor Practices</a:t>
                      </a:r>
                      <a:endParaRPr lang="en-US" dirty="0"/>
                    </a:p>
                  </a:txBody>
                  <a:tcPr/>
                </a:tc>
                <a:tc>
                  <a:txBody>
                    <a:bodyPr/>
                    <a:lstStyle/>
                    <a:p>
                      <a:pPr algn="ctr"/>
                      <a:r>
                        <a:rPr lang="en-US" dirty="0" smtClean="0"/>
                        <a:t>Best Practices</a:t>
                      </a:r>
                      <a:endParaRPr lang="en-US" dirty="0"/>
                    </a:p>
                  </a:txBody>
                  <a:tcPr/>
                </a:tc>
              </a:tr>
              <a:tr h="370840">
                <a:tc>
                  <a:txBody>
                    <a:bodyPr/>
                    <a:lstStyle/>
                    <a:p>
                      <a:r>
                        <a:rPr lang="en-US" sz="1600" b="1" dirty="0" smtClean="0"/>
                        <a:t>Close the Deal</a:t>
                      </a:r>
                      <a:endParaRPr lang="en-US" sz="1600" b="1" dirty="0"/>
                    </a:p>
                  </a:txBody>
                  <a:tcPr/>
                </a:tc>
                <a:tc>
                  <a:txBody>
                    <a:bodyPr/>
                    <a:lstStyle/>
                    <a:p>
                      <a:pPr marL="285750" indent="-285750">
                        <a:buFont typeface="Arial" pitchFamily="34" charset="0"/>
                        <a:buChar char="•"/>
                      </a:pPr>
                      <a:r>
                        <a:rPr lang="en-US" sz="1600" dirty="0" smtClean="0"/>
                        <a:t>Assuming</a:t>
                      </a:r>
                      <a:r>
                        <a:rPr lang="en-US" sz="1600" baseline="0" dirty="0" smtClean="0"/>
                        <a:t> money is everything</a:t>
                      </a:r>
                    </a:p>
                    <a:p>
                      <a:pPr marL="285750" indent="-285750">
                        <a:buFont typeface="Arial" pitchFamily="34" charset="0"/>
                        <a:buChar char="•"/>
                      </a:pPr>
                      <a:r>
                        <a:rPr lang="en-US" sz="1600" baseline="0" dirty="0" smtClean="0"/>
                        <a:t>Discussing only the positives of the job</a:t>
                      </a:r>
                      <a:endParaRPr lang="en-US" sz="1600" dirty="0"/>
                    </a:p>
                  </a:txBody>
                  <a:tcPr/>
                </a:tc>
                <a:tc>
                  <a:txBody>
                    <a:bodyPr/>
                    <a:lstStyle/>
                    <a:p>
                      <a:pPr marL="285750" indent="-285750">
                        <a:buFont typeface="Arial" pitchFamily="34" charset="0"/>
                        <a:buChar char="•"/>
                      </a:pPr>
                      <a:r>
                        <a:rPr lang="en-US" sz="1600" dirty="0" smtClean="0"/>
                        <a:t>Demonstrating</a:t>
                      </a:r>
                      <a:r>
                        <a:rPr lang="en-US" sz="1600" baseline="0" dirty="0" smtClean="0"/>
                        <a:t> accurate support for the candidates interests</a:t>
                      </a:r>
                    </a:p>
                    <a:p>
                      <a:pPr marL="285750" indent="-285750">
                        <a:buFont typeface="Arial" pitchFamily="34" charset="0"/>
                        <a:buChar char="•"/>
                      </a:pPr>
                      <a:r>
                        <a:rPr lang="en-US" sz="1600" baseline="0" dirty="0" smtClean="0"/>
                        <a:t>Describing the job realistically</a:t>
                      </a:r>
                    </a:p>
                    <a:p>
                      <a:pPr marL="285750" indent="-285750">
                        <a:buFont typeface="Arial" pitchFamily="34" charset="0"/>
                        <a:buChar char="•"/>
                      </a:pPr>
                      <a:r>
                        <a:rPr lang="en-US" sz="1600" baseline="0" dirty="0" smtClean="0"/>
                        <a:t>Involving the hiring manager personally, not just HR in closing the deal</a:t>
                      </a:r>
                      <a:endParaRPr lang="en-US" sz="1600" dirty="0"/>
                    </a:p>
                  </a:txBody>
                  <a:tcPr/>
                </a:tc>
              </a:tr>
              <a:tr h="370840">
                <a:tc>
                  <a:txBody>
                    <a:bodyPr/>
                    <a:lstStyle/>
                    <a:p>
                      <a:r>
                        <a:rPr lang="en-US" sz="1600" b="1" dirty="0" smtClean="0"/>
                        <a:t>Integrate the Newcomer</a:t>
                      </a:r>
                      <a:endParaRPr lang="en-US" sz="1600" b="1" dirty="0"/>
                    </a:p>
                  </a:txBody>
                  <a:tcPr/>
                </a:tc>
                <a:tc>
                  <a:txBody>
                    <a:bodyPr/>
                    <a:lstStyle/>
                    <a:p>
                      <a:pPr marL="285750" indent="-285750">
                        <a:buFont typeface="Arial" pitchFamily="34" charset="0"/>
                        <a:buChar char="•"/>
                      </a:pPr>
                      <a:r>
                        <a:rPr lang="en-US" sz="1600" dirty="0" smtClean="0"/>
                        <a:t>Assuming</a:t>
                      </a:r>
                      <a:r>
                        <a:rPr lang="en-US" sz="1600" baseline="0" dirty="0" smtClean="0"/>
                        <a:t> the new hire is “plug and play”</a:t>
                      </a:r>
                    </a:p>
                    <a:p>
                      <a:pPr marL="285750" indent="-285750">
                        <a:buFont typeface="Arial" pitchFamily="34" charset="0"/>
                        <a:buChar char="•"/>
                      </a:pPr>
                      <a:r>
                        <a:rPr lang="en-US" sz="1600" baseline="0" dirty="0" smtClean="0"/>
                        <a:t>Providing inadequate support and mentoring</a:t>
                      </a:r>
                      <a:endParaRPr lang="en-US" sz="1600" dirty="0"/>
                    </a:p>
                  </a:txBody>
                  <a:tcPr/>
                </a:tc>
                <a:tc>
                  <a:txBody>
                    <a:bodyPr/>
                    <a:lstStyle/>
                    <a:p>
                      <a:pPr marL="285750" indent="-285750">
                        <a:buFont typeface="Arial" pitchFamily="34" charset="0"/>
                        <a:buChar char="•"/>
                      </a:pPr>
                      <a:r>
                        <a:rPr lang="en-US" sz="1600" dirty="0" smtClean="0"/>
                        <a:t>Using veteran top performers as mentors</a:t>
                      </a:r>
                    </a:p>
                    <a:p>
                      <a:pPr marL="285750" indent="-285750">
                        <a:buFont typeface="Arial" pitchFamily="34" charset="0"/>
                        <a:buChar char="•"/>
                      </a:pPr>
                      <a:r>
                        <a:rPr lang="en-US" sz="1600" dirty="0" smtClean="0"/>
                        <a:t>Making sure the</a:t>
                      </a:r>
                      <a:r>
                        <a:rPr lang="en-US" sz="1600" baseline="0" dirty="0" smtClean="0"/>
                        <a:t> newcomer checks in regularly with the boss, mentor and HR, even when no problems exist</a:t>
                      </a:r>
                      <a:endParaRPr lang="en-US" sz="1600" dirty="0"/>
                    </a:p>
                  </a:txBody>
                  <a:tcPr/>
                </a:tc>
              </a:tr>
              <a:tr h="370840">
                <a:tc>
                  <a:txBody>
                    <a:bodyPr/>
                    <a:lstStyle/>
                    <a:p>
                      <a:r>
                        <a:rPr lang="en-US" sz="1600" b="1" dirty="0" smtClean="0"/>
                        <a:t>Audit and Review</a:t>
                      </a:r>
                      <a:endParaRPr lang="en-US" sz="1600" b="1" dirty="0"/>
                    </a:p>
                  </a:txBody>
                  <a:tcPr/>
                </a:tc>
                <a:tc>
                  <a:txBody>
                    <a:bodyPr/>
                    <a:lstStyle/>
                    <a:p>
                      <a:pPr marL="285750" indent="-285750">
                        <a:buFont typeface="Arial" pitchFamily="34" charset="0"/>
                        <a:buChar char="•"/>
                      </a:pPr>
                      <a:r>
                        <a:rPr lang="en-US" sz="1600" dirty="0" smtClean="0"/>
                        <a:t>Hanging on to bad hires</a:t>
                      </a:r>
                    </a:p>
                    <a:p>
                      <a:pPr marL="285750" indent="-285750">
                        <a:buFont typeface="Arial" pitchFamily="34" charset="0"/>
                        <a:buChar char="•"/>
                      </a:pPr>
                      <a:r>
                        <a:rPr lang="en-US" sz="1600" dirty="0" smtClean="0"/>
                        <a:t>Failing to review hiring practices and institutionalize the best ones</a:t>
                      </a:r>
                      <a:endParaRPr lang="en-US" sz="1600" dirty="0"/>
                    </a:p>
                  </a:txBody>
                  <a:tcPr/>
                </a:tc>
                <a:tc>
                  <a:txBody>
                    <a:bodyPr/>
                    <a:lstStyle/>
                    <a:p>
                      <a:pPr marL="285750" indent="-285750">
                        <a:buFont typeface="Arial" pitchFamily="34" charset="0"/>
                        <a:buChar char="•"/>
                      </a:pPr>
                      <a:r>
                        <a:rPr lang="en-US" sz="1600" dirty="0" smtClean="0"/>
                        <a:t>Removing bad hires immediately</a:t>
                      </a:r>
                    </a:p>
                    <a:p>
                      <a:pPr marL="285750" indent="-285750">
                        <a:buFont typeface="Arial" pitchFamily="34" charset="0"/>
                        <a:buChar char="•"/>
                      </a:pPr>
                      <a:r>
                        <a:rPr lang="en-US" sz="1600" dirty="0" smtClean="0"/>
                        <a:t>Regularly reviewing recruiting practices</a:t>
                      </a:r>
                    </a:p>
                    <a:p>
                      <a:pPr marL="285750" indent="-285750">
                        <a:buFont typeface="Arial" pitchFamily="34" charset="0"/>
                        <a:buChar char="•"/>
                      </a:pPr>
                      <a:r>
                        <a:rPr lang="en-US" sz="1600" dirty="0" smtClean="0"/>
                        <a:t>Holding</a:t>
                      </a:r>
                      <a:r>
                        <a:rPr lang="en-US" sz="1600" baseline="0" dirty="0" smtClean="0"/>
                        <a:t> all assessors accountable for the quality of their evaluations</a:t>
                      </a:r>
                      <a:endParaRPr lang="en-US" sz="1600" dirty="0"/>
                    </a:p>
                  </a:txBody>
                  <a:tcPr/>
                </a:tc>
              </a:tr>
            </a:tbl>
          </a:graphicData>
        </a:graphic>
      </p:graphicFrame>
    </p:spTree>
    <p:extLst>
      <p:ext uri="{BB962C8B-B14F-4D97-AF65-F5344CB8AC3E}">
        <p14:creationId xmlns:p14="http://schemas.microsoft.com/office/powerpoint/2010/main" val="2762961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36148667"/>
              </p:ext>
            </p:extLst>
          </p:nvPr>
        </p:nvGraphicFramePr>
        <p:xfrm>
          <a:off x="1219200" y="1219200"/>
          <a:ext cx="77724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Workforce &amp; Succession Planning</a:t>
            </a:r>
          </a:p>
        </p:txBody>
      </p:sp>
      <p:sp>
        <p:nvSpPr>
          <p:cNvPr id="11" name="Rounded Rectangle 10"/>
          <p:cNvSpPr/>
          <p:nvPr/>
        </p:nvSpPr>
        <p:spPr bwMode="auto">
          <a:xfrm>
            <a:off x="4114800" y="3200400"/>
            <a:ext cx="2057400" cy="1522651"/>
          </a:xfrm>
          <a:prstGeom prst="roundRect">
            <a:avLst/>
          </a:prstGeom>
          <a:solidFill>
            <a:srgbClr val="336699"/>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1" u="none" strike="noStrike" cap="none" normalizeH="0" baseline="0" dirty="0" smtClean="0">
              <a:ln>
                <a:noFill/>
              </a:ln>
              <a:solidFill>
                <a:schemeClr val="bg1"/>
              </a:solidFill>
              <a:effectLst/>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solidFill>
                  <a:schemeClr val="bg1"/>
                </a:solidFill>
                <a:effectLst/>
              </a:rPr>
              <a:t>Workforce &amp; Succession Planning</a:t>
            </a:r>
          </a:p>
        </p:txBody>
      </p:sp>
      <p:sp>
        <p:nvSpPr>
          <p:cNvPr id="12" name="TextBox 11"/>
          <p:cNvSpPr txBox="1"/>
          <p:nvPr/>
        </p:nvSpPr>
        <p:spPr>
          <a:xfrm>
            <a:off x="7696200" y="3200401"/>
            <a:ext cx="1371600" cy="1384995"/>
          </a:xfrm>
          <a:prstGeom prst="rect">
            <a:avLst/>
          </a:prstGeom>
          <a:noFill/>
          <a:ln>
            <a:solidFill>
              <a:schemeClr val="tx2">
                <a:lumMod val="40000"/>
                <a:lumOff val="60000"/>
              </a:schemeClr>
            </a:solidFill>
          </a:ln>
        </p:spPr>
        <p:txBody>
          <a:bodyPr wrap="square" rtlCol="0">
            <a:spAutoFit/>
          </a:bodyPr>
          <a:lstStyle/>
          <a:p>
            <a:pPr marL="285750" indent="-285750">
              <a:buFont typeface="Arial" pitchFamily="34" charset="0"/>
              <a:buChar char="•"/>
            </a:pPr>
            <a:r>
              <a:rPr lang="en-US" sz="1200" b="1" dirty="0" smtClean="0"/>
              <a:t>Retirements -  next 5 yrs.</a:t>
            </a:r>
          </a:p>
          <a:p>
            <a:pPr marL="285750" indent="-285750">
              <a:buFont typeface="Arial" pitchFamily="34" charset="0"/>
              <a:buChar char="•"/>
            </a:pPr>
            <a:r>
              <a:rPr lang="en-US" sz="1200" b="1" dirty="0" smtClean="0"/>
              <a:t>Talent for new strategies</a:t>
            </a:r>
          </a:p>
          <a:p>
            <a:pPr marL="285750" indent="-285750">
              <a:buFont typeface="Arial" pitchFamily="34" charset="0"/>
              <a:buChar char="•"/>
            </a:pPr>
            <a:r>
              <a:rPr lang="en-US" sz="1200" b="1" dirty="0" smtClean="0"/>
              <a:t>Anticipated turnover</a:t>
            </a:r>
            <a:endParaRPr lang="en-US" sz="1200" b="1" dirty="0"/>
          </a:p>
        </p:txBody>
      </p:sp>
      <p:sp>
        <p:nvSpPr>
          <p:cNvPr id="13" name="TextBox 12"/>
          <p:cNvSpPr txBox="1"/>
          <p:nvPr/>
        </p:nvSpPr>
        <p:spPr>
          <a:xfrm>
            <a:off x="7315200" y="5645652"/>
            <a:ext cx="1654791" cy="646331"/>
          </a:xfrm>
          <a:prstGeom prst="rect">
            <a:avLst/>
          </a:prstGeom>
          <a:noFill/>
          <a:ln>
            <a:solidFill>
              <a:schemeClr val="tx2">
                <a:lumMod val="40000"/>
                <a:lumOff val="60000"/>
              </a:schemeClr>
            </a:solidFill>
          </a:ln>
        </p:spPr>
        <p:txBody>
          <a:bodyPr wrap="square" rtlCol="0">
            <a:spAutoFit/>
          </a:bodyPr>
          <a:lstStyle/>
          <a:p>
            <a:pPr marL="285750" indent="-285750">
              <a:buFont typeface="Arial" pitchFamily="34" charset="0"/>
              <a:buChar char="•"/>
            </a:pPr>
            <a:r>
              <a:rPr lang="en-US" sz="1200" b="1" dirty="0" smtClean="0"/>
              <a:t>9 Box Performance &amp; Potential Grid</a:t>
            </a:r>
            <a:endParaRPr lang="en-US" sz="1200" b="1" dirty="0"/>
          </a:p>
        </p:txBody>
      </p:sp>
      <p:sp>
        <p:nvSpPr>
          <p:cNvPr id="14" name="TextBox 13"/>
          <p:cNvSpPr txBox="1"/>
          <p:nvPr/>
        </p:nvSpPr>
        <p:spPr>
          <a:xfrm>
            <a:off x="1600200" y="5715000"/>
            <a:ext cx="2133600" cy="646331"/>
          </a:xfrm>
          <a:prstGeom prst="rect">
            <a:avLst/>
          </a:prstGeom>
          <a:noFill/>
          <a:ln>
            <a:solidFill>
              <a:schemeClr val="tx2">
                <a:lumMod val="40000"/>
                <a:lumOff val="60000"/>
              </a:schemeClr>
            </a:solidFill>
          </a:ln>
        </p:spPr>
        <p:txBody>
          <a:bodyPr wrap="square" rtlCol="0">
            <a:spAutoFit/>
          </a:bodyPr>
          <a:lstStyle/>
          <a:p>
            <a:pPr marL="285750" indent="-285750">
              <a:buFont typeface="Arial" pitchFamily="34" charset="0"/>
              <a:buChar char="•"/>
            </a:pPr>
            <a:r>
              <a:rPr lang="en-US" sz="1200" b="1" dirty="0" smtClean="0"/>
              <a:t>Create &amp; Execute Development Plans</a:t>
            </a:r>
          </a:p>
          <a:p>
            <a:pPr marL="285750" indent="-285750">
              <a:buFont typeface="Arial" pitchFamily="34" charset="0"/>
              <a:buChar char="•"/>
            </a:pPr>
            <a:r>
              <a:rPr lang="en-US" sz="1200" b="1" dirty="0" smtClean="0"/>
              <a:t>Communicate</a:t>
            </a:r>
            <a:endParaRPr lang="en-US" sz="1200" b="1" dirty="0"/>
          </a:p>
        </p:txBody>
      </p:sp>
      <p:sp>
        <p:nvSpPr>
          <p:cNvPr id="15" name="TextBox 14"/>
          <p:cNvSpPr txBox="1"/>
          <p:nvPr/>
        </p:nvSpPr>
        <p:spPr>
          <a:xfrm>
            <a:off x="1236261" y="3546226"/>
            <a:ext cx="1331794" cy="830997"/>
          </a:xfrm>
          <a:prstGeom prst="rect">
            <a:avLst/>
          </a:prstGeom>
          <a:noFill/>
          <a:ln>
            <a:solidFill>
              <a:schemeClr val="tx2">
                <a:lumMod val="40000"/>
                <a:lumOff val="60000"/>
              </a:schemeClr>
            </a:solidFill>
          </a:ln>
        </p:spPr>
        <p:txBody>
          <a:bodyPr wrap="square" rtlCol="0">
            <a:spAutoFit/>
          </a:bodyPr>
          <a:lstStyle/>
          <a:p>
            <a:pPr marL="285750" indent="-285750">
              <a:buFont typeface="Arial" pitchFamily="34" charset="0"/>
              <a:buChar char="•"/>
            </a:pPr>
            <a:r>
              <a:rPr lang="en-US" sz="1200" b="1" dirty="0" smtClean="0"/>
              <a:t>Proactive Sourcing</a:t>
            </a:r>
          </a:p>
          <a:p>
            <a:pPr marL="285750" indent="-285750">
              <a:buFont typeface="Arial" pitchFamily="34" charset="0"/>
              <a:buChar char="•"/>
            </a:pPr>
            <a:r>
              <a:rPr lang="en-US" sz="1200" b="1" dirty="0" smtClean="0"/>
              <a:t>Talent Pipelining</a:t>
            </a:r>
            <a:endParaRPr lang="en-US" sz="1200" b="1" dirty="0"/>
          </a:p>
        </p:txBody>
      </p:sp>
      <p:sp>
        <p:nvSpPr>
          <p:cNvPr id="16" name="TextBox 15"/>
          <p:cNvSpPr txBox="1"/>
          <p:nvPr/>
        </p:nvSpPr>
        <p:spPr>
          <a:xfrm>
            <a:off x="1447800" y="6535579"/>
            <a:ext cx="7010400" cy="215444"/>
          </a:xfrm>
          <a:prstGeom prst="rect">
            <a:avLst/>
          </a:prstGeom>
          <a:noFill/>
        </p:spPr>
        <p:txBody>
          <a:bodyPr wrap="square" rtlCol="0">
            <a:spAutoFit/>
          </a:bodyPr>
          <a:lstStyle/>
          <a:p>
            <a:r>
              <a:rPr lang="en-US" sz="800" dirty="0" smtClean="0"/>
              <a:t>Source: Adopted from U.S. OPM Succession Planning Process</a:t>
            </a:r>
            <a:endParaRPr lang="en-US" sz="800" dirty="0"/>
          </a:p>
        </p:txBody>
      </p:sp>
    </p:spTree>
    <p:extLst>
      <p:ext uri="{BB962C8B-B14F-4D97-AF65-F5344CB8AC3E}">
        <p14:creationId xmlns:p14="http://schemas.microsoft.com/office/powerpoint/2010/main" val="2747520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0525201"/>
              </p:ext>
            </p:extLst>
          </p:nvPr>
        </p:nvGraphicFramePr>
        <p:xfrm>
          <a:off x="1752600" y="2209800"/>
          <a:ext cx="57912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pPr algn="ctr"/>
            <a:r>
              <a:rPr lang="en-US" dirty="0" smtClean="0"/>
              <a:t/>
            </a:r>
            <a:br>
              <a:rPr lang="en-US" dirty="0" smtClean="0"/>
            </a:br>
            <a:r>
              <a:rPr lang="en-US" dirty="0" smtClean="0"/>
              <a:t>Retention &amp; Engagement Best Practices</a:t>
            </a:r>
            <a:br>
              <a:rPr lang="en-US" dirty="0" smtClean="0"/>
            </a:br>
            <a:r>
              <a:rPr lang="en-US" dirty="0"/>
              <a:t/>
            </a:r>
            <a:br>
              <a:rPr lang="en-US" dirty="0"/>
            </a:br>
            <a:r>
              <a:rPr lang="en-US" sz="2000" dirty="0" smtClean="0"/>
              <a:t>Without significant ability, aspiration and engagement, employees will </a:t>
            </a:r>
            <a:r>
              <a:rPr lang="en-US" sz="2000" i="1" u="sng" dirty="0" smtClean="0"/>
              <a:t>not</a:t>
            </a:r>
            <a:r>
              <a:rPr lang="en-US" sz="2000" dirty="0" smtClean="0"/>
              <a:t> excel in their next jobs.</a:t>
            </a:r>
            <a:endParaRPr lang="en-US" sz="2000" dirty="0"/>
          </a:p>
        </p:txBody>
      </p:sp>
      <p:sp>
        <p:nvSpPr>
          <p:cNvPr id="5" name="TextBox 4"/>
          <p:cNvSpPr txBox="1"/>
          <p:nvPr/>
        </p:nvSpPr>
        <p:spPr>
          <a:xfrm>
            <a:off x="6864824" y="2438400"/>
            <a:ext cx="2286000" cy="3416320"/>
          </a:xfrm>
          <a:prstGeom prst="rect">
            <a:avLst/>
          </a:prstGeom>
          <a:noFill/>
        </p:spPr>
        <p:txBody>
          <a:bodyPr wrap="square" rtlCol="0">
            <a:spAutoFit/>
          </a:bodyPr>
          <a:lstStyle/>
          <a:p>
            <a:pPr algn="ctr"/>
            <a:r>
              <a:rPr lang="en-US" b="1" dirty="0" smtClean="0"/>
              <a:t>The High-Potential Employee</a:t>
            </a:r>
          </a:p>
          <a:p>
            <a:r>
              <a:rPr lang="en-US" dirty="0" smtClean="0"/>
              <a:t>A high-potential employee is someone with the </a:t>
            </a:r>
            <a:r>
              <a:rPr lang="en-US" u="sng" dirty="0" smtClean="0"/>
              <a:t>ability</a:t>
            </a:r>
            <a:r>
              <a:rPr lang="en-US" dirty="0" smtClean="0"/>
              <a:t>, </a:t>
            </a:r>
            <a:r>
              <a:rPr lang="en-US" u="sng" dirty="0" smtClean="0"/>
              <a:t>engagement </a:t>
            </a:r>
            <a:r>
              <a:rPr lang="en-US" dirty="0" smtClean="0"/>
              <a:t>and </a:t>
            </a:r>
            <a:r>
              <a:rPr lang="en-US" u="sng" dirty="0" smtClean="0"/>
              <a:t>aspiration</a:t>
            </a:r>
            <a:r>
              <a:rPr lang="en-US" dirty="0" smtClean="0"/>
              <a:t> to rise to and succeed in more senior critical positions. It takes both interpersonal and technical skills.</a:t>
            </a:r>
            <a:endParaRPr lang="en-US" dirty="0"/>
          </a:p>
        </p:txBody>
      </p:sp>
      <p:cxnSp>
        <p:nvCxnSpPr>
          <p:cNvPr id="9" name="Straight Arrow Connector 8"/>
          <p:cNvCxnSpPr/>
          <p:nvPr/>
        </p:nvCxnSpPr>
        <p:spPr bwMode="auto">
          <a:xfrm flipH="1">
            <a:off x="4648200" y="2667000"/>
            <a:ext cx="2198428" cy="1676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TextBox 7"/>
          <p:cNvSpPr txBox="1"/>
          <p:nvPr/>
        </p:nvSpPr>
        <p:spPr>
          <a:xfrm>
            <a:off x="1219200" y="6324600"/>
            <a:ext cx="2057400" cy="276999"/>
          </a:xfrm>
          <a:prstGeom prst="rect">
            <a:avLst/>
          </a:prstGeom>
          <a:noFill/>
        </p:spPr>
        <p:txBody>
          <a:bodyPr wrap="square" rtlCol="0">
            <a:spAutoFit/>
          </a:bodyPr>
          <a:lstStyle/>
          <a:p>
            <a:r>
              <a:rPr lang="en-US" sz="1200" dirty="0" smtClean="0"/>
              <a:t>*Source:  CEB</a:t>
            </a:r>
            <a:endParaRPr lang="en-US" sz="1200" dirty="0"/>
          </a:p>
        </p:txBody>
      </p:sp>
    </p:spTree>
    <p:extLst>
      <p:ext uri="{BB962C8B-B14F-4D97-AF65-F5344CB8AC3E}">
        <p14:creationId xmlns:p14="http://schemas.microsoft.com/office/powerpoint/2010/main" val="3872166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1251448"/>
              </p:ext>
            </p:extLst>
          </p:nvPr>
        </p:nvGraphicFramePr>
        <p:xfrm>
          <a:off x="1200150" y="2057400"/>
          <a:ext cx="7810500" cy="428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solidFill>
                  <a:srgbClr val="C00000"/>
                </a:solidFill>
              </a:rPr>
              <a:t>Retention and Engagement Best Practices</a:t>
            </a:r>
            <a:endParaRPr lang="en-US" dirty="0">
              <a:solidFill>
                <a:srgbClr val="C00000"/>
              </a:solidFill>
            </a:endParaRPr>
          </a:p>
        </p:txBody>
      </p:sp>
      <p:sp>
        <p:nvSpPr>
          <p:cNvPr id="2" name="TextBox 1"/>
          <p:cNvSpPr txBox="1"/>
          <p:nvPr/>
        </p:nvSpPr>
        <p:spPr>
          <a:xfrm>
            <a:off x="1371600" y="1143000"/>
            <a:ext cx="7467600" cy="646331"/>
          </a:xfrm>
          <a:prstGeom prst="rect">
            <a:avLst/>
          </a:prstGeom>
          <a:noFill/>
        </p:spPr>
        <p:txBody>
          <a:bodyPr wrap="square" rtlCol="0">
            <a:spAutoFit/>
          </a:bodyPr>
          <a:lstStyle/>
          <a:p>
            <a:pPr algn="ctr"/>
            <a:r>
              <a:rPr lang="en-US" i="1" dirty="0" smtClean="0">
                <a:solidFill>
                  <a:srgbClr val="C00000"/>
                </a:solidFill>
              </a:rPr>
              <a:t>How do you create the culture where employees develop ability, give discretionary effort (engage) and aspire for more?</a:t>
            </a:r>
            <a:endParaRPr lang="en-US" i="1" dirty="0">
              <a:solidFill>
                <a:srgbClr val="C00000"/>
              </a:solidFill>
            </a:endParaRPr>
          </a:p>
        </p:txBody>
      </p:sp>
    </p:spTree>
    <p:extLst>
      <p:ext uri="{BB962C8B-B14F-4D97-AF65-F5344CB8AC3E}">
        <p14:creationId xmlns:p14="http://schemas.microsoft.com/office/powerpoint/2010/main" val="179485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Extrinsic and Intrinsic Incentive Rewards</a:t>
            </a:r>
            <a:endParaRPr lang="en-US" dirty="0"/>
          </a:p>
        </p:txBody>
      </p:sp>
      <p:sp>
        <p:nvSpPr>
          <p:cNvPr id="3" name="Content Placeholder 2"/>
          <p:cNvSpPr>
            <a:spLocks noGrp="1"/>
          </p:cNvSpPr>
          <p:nvPr>
            <p:ph idx="1"/>
          </p:nvPr>
        </p:nvSpPr>
        <p:spPr/>
        <p:txBody>
          <a:bodyPr/>
          <a:lstStyle/>
          <a:p>
            <a:r>
              <a:rPr lang="en-US" dirty="0" smtClean="0"/>
              <a:t>Individual motivation is linked to the availability of a system of extrinsic and intrinsic rewards</a:t>
            </a:r>
            <a:endParaRPr lang="en-US" dirty="0"/>
          </a:p>
        </p:txBody>
      </p:sp>
      <p:sp>
        <p:nvSpPr>
          <p:cNvPr id="4" name="Rectangle 1029"/>
          <p:cNvSpPr>
            <a:spLocks noChangeArrowheads="1"/>
          </p:cNvSpPr>
          <p:nvPr/>
        </p:nvSpPr>
        <p:spPr bwMode="auto">
          <a:xfrm>
            <a:off x="1600200" y="3228975"/>
            <a:ext cx="2743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sz="2000" i="0" dirty="0" smtClean="0">
                <a:solidFill>
                  <a:srgbClr val="DC0034"/>
                </a:solidFill>
                <a:latin typeface="+mn-lt"/>
              </a:rPr>
              <a:t>Extrinsic Rewards</a:t>
            </a:r>
          </a:p>
          <a:p>
            <a:pPr>
              <a:spcBef>
                <a:spcPct val="50000"/>
              </a:spcBef>
            </a:pPr>
            <a:r>
              <a:rPr lang="en-US" sz="1600" i="0" dirty="0" smtClean="0">
                <a:latin typeface="+mn-lt"/>
              </a:rPr>
              <a:t>Originates from outside </a:t>
            </a:r>
            <a:br>
              <a:rPr lang="en-US" sz="1600" i="0" dirty="0" smtClean="0">
                <a:latin typeface="+mn-lt"/>
              </a:rPr>
            </a:br>
            <a:r>
              <a:rPr lang="en-US" sz="1600" i="0" dirty="0" smtClean="0">
                <a:latin typeface="+mn-lt"/>
              </a:rPr>
              <a:t>the individual</a:t>
            </a:r>
            <a:endParaRPr lang="en-US" sz="1600" i="0" dirty="0">
              <a:latin typeface="+mn-lt"/>
            </a:endParaRPr>
          </a:p>
        </p:txBody>
      </p:sp>
      <p:sp>
        <p:nvSpPr>
          <p:cNvPr id="5" name="Rectangle 1031"/>
          <p:cNvSpPr>
            <a:spLocks noChangeArrowheads="1"/>
          </p:cNvSpPr>
          <p:nvPr/>
        </p:nvSpPr>
        <p:spPr bwMode="auto">
          <a:xfrm>
            <a:off x="6172200" y="3095625"/>
            <a:ext cx="2724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sz="2000" i="0" dirty="0" smtClean="0">
                <a:solidFill>
                  <a:srgbClr val="DC0034"/>
                </a:solidFill>
                <a:latin typeface="+mj-lt"/>
              </a:rPr>
              <a:t>Intrinsic Rewards</a:t>
            </a:r>
          </a:p>
          <a:p>
            <a:pPr>
              <a:spcBef>
                <a:spcPct val="50000"/>
              </a:spcBef>
            </a:pPr>
            <a:r>
              <a:rPr lang="en-US" sz="1600" i="0" dirty="0">
                <a:latin typeface="+mj-lt"/>
              </a:rPr>
              <a:t>Originates from </a:t>
            </a:r>
            <a:r>
              <a:rPr lang="en-US" sz="1600" i="0" dirty="0" smtClean="0">
                <a:latin typeface="+mj-lt"/>
              </a:rPr>
              <a:t>inside </a:t>
            </a:r>
            <a:r>
              <a:rPr lang="en-US" sz="1600" i="0" dirty="0">
                <a:latin typeface="+mj-lt"/>
              </a:rPr>
              <a:t/>
            </a:r>
            <a:br>
              <a:rPr lang="en-US" sz="1600" i="0" dirty="0">
                <a:latin typeface="+mj-lt"/>
              </a:rPr>
            </a:br>
            <a:r>
              <a:rPr lang="en-US" sz="1600" i="0" dirty="0">
                <a:latin typeface="+mj-lt"/>
              </a:rPr>
              <a:t>the individual</a:t>
            </a:r>
          </a:p>
        </p:txBody>
      </p:sp>
      <p:pic>
        <p:nvPicPr>
          <p:cNvPr id="6" name="Picture 2" descr="http://www.govdelivery.com/blog/wp-content/uploads/2012/03/gold-trophy.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2617" t="5623" r="22294" b="5657"/>
          <a:stretch/>
        </p:blipFill>
        <p:spPr bwMode="auto">
          <a:xfrm>
            <a:off x="3886200" y="3133299"/>
            <a:ext cx="2130014"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387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Intrinsic Rewards</a:t>
            </a:r>
            <a:endParaRPr lang="en-US" sz="2800" dirty="0"/>
          </a:p>
        </p:txBody>
      </p:sp>
      <p:sp>
        <p:nvSpPr>
          <p:cNvPr id="3" name="Content Placeholder 2"/>
          <p:cNvSpPr>
            <a:spLocks noGrp="1"/>
          </p:cNvSpPr>
          <p:nvPr>
            <p:ph idx="1"/>
          </p:nvPr>
        </p:nvSpPr>
        <p:spPr/>
        <p:txBody>
          <a:bodyPr/>
          <a:lstStyle/>
          <a:p>
            <a:r>
              <a:rPr lang="en-US" dirty="0"/>
              <a:t>F</a:t>
            </a:r>
            <a:r>
              <a:rPr lang="en-US" dirty="0" smtClean="0"/>
              <a:t>actors increasing </a:t>
            </a:r>
            <a:r>
              <a:rPr lang="en-US" dirty="0"/>
              <a:t>intrinsic </a:t>
            </a:r>
            <a:r>
              <a:rPr lang="en-US" dirty="0" smtClean="0"/>
              <a:t>motivation</a:t>
            </a:r>
            <a:endParaRPr lang="en-US" dirty="0"/>
          </a:p>
        </p:txBody>
      </p:sp>
      <p:graphicFrame>
        <p:nvGraphicFramePr>
          <p:cNvPr id="4" name="Diagram 3"/>
          <p:cNvGraphicFramePr/>
          <p:nvPr>
            <p:extLst>
              <p:ext uri="{D42A27DB-BD31-4B8C-83A1-F6EECF244321}">
                <p14:modId xmlns:p14="http://schemas.microsoft.com/office/powerpoint/2010/main" val="1413922220"/>
              </p:ext>
            </p:extLst>
          </p:nvPr>
        </p:nvGraphicFramePr>
        <p:xfrm>
          <a:off x="1981200" y="1752600"/>
          <a:ext cx="64008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1298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668486" y="1191378"/>
            <a:ext cx="5170714" cy="5514222"/>
            <a:chOff x="2438400" y="1191378"/>
            <a:chExt cx="5170714" cy="5514222"/>
          </a:xfrm>
        </p:grpSpPr>
        <p:pic>
          <p:nvPicPr>
            <p:cNvPr id="1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944" t="23376" r="9944" b="10606"/>
            <a:stretch/>
          </p:blipFill>
          <p:spPr bwMode="auto">
            <a:xfrm>
              <a:off x="2438400" y="1191378"/>
              <a:ext cx="5170714" cy="5514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5" descr="Logo_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9335" y="5715000"/>
              <a:ext cx="698728" cy="567815"/>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15"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4114800"/>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7" name="Picture 16"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9036" y="4398708"/>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18" name="Picture 17"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9029" y="5715000"/>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0" name="Picture 19"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5210572"/>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1" name="Picture 20"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17466" y="3659578"/>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2" name="Picture 21"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6391453"/>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3" name="Picture 22"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7436" y="5202492"/>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24" name="Picture 23" descr="Logo_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5126292"/>
              <a:ext cx="349364" cy="283908"/>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grpSp>
      <p:sp>
        <p:nvSpPr>
          <p:cNvPr id="2" name="Title 1"/>
          <p:cNvSpPr>
            <a:spLocks noGrp="1"/>
          </p:cNvSpPr>
          <p:nvPr>
            <p:ph type="title"/>
          </p:nvPr>
        </p:nvSpPr>
        <p:spPr/>
        <p:txBody>
          <a:bodyPr/>
          <a:lstStyle/>
          <a:p>
            <a:r>
              <a:rPr lang="en-US" dirty="0"/>
              <a:t>QTI Group </a:t>
            </a:r>
            <a:r>
              <a:rPr lang="en-US" dirty="0" smtClean="0"/>
              <a:t>Overview</a:t>
            </a:r>
            <a:endParaRPr lang="en-US" dirty="0"/>
          </a:p>
        </p:txBody>
      </p:sp>
      <p:sp>
        <p:nvSpPr>
          <p:cNvPr id="3" name="Content Placeholder 2"/>
          <p:cNvSpPr>
            <a:spLocks noGrp="1"/>
          </p:cNvSpPr>
          <p:nvPr>
            <p:ph idx="1"/>
          </p:nvPr>
        </p:nvSpPr>
        <p:spPr>
          <a:xfrm>
            <a:off x="1221208" y="1191378"/>
            <a:ext cx="7696200" cy="1095133"/>
          </a:xfrm>
          <a:solidFill>
            <a:schemeClr val="bg1"/>
          </a:solidFill>
        </p:spPr>
        <p:txBody>
          <a:bodyPr/>
          <a:lstStyle/>
          <a:p>
            <a:pPr marL="0" indent="0">
              <a:buNone/>
            </a:pPr>
            <a:r>
              <a:rPr lang="en-US" dirty="0"/>
              <a:t>The QTI Group has been an active member of the business community since 1957.  Our key service areas of staffing, recruiting, HR </a:t>
            </a:r>
            <a:r>
              <a:rPr lang="en-US" dirty="0" smtClean="0"/>
              <a:t>Consulting, and </a:t>
            </a:r>
            <a:r>
              <a:rPr lang="en-US" dirty="0"/>
              <a:t>HR Partnerships help businesses compete, gain ground, </a:t>
            </a:r>
            <a:r>
              <a:rPr lang="en-US" dirty="0" smtClean="0"/>
              <a:t>lead, and </a:t>
            </a:r>
            <a:r>
              <a:rPr lang="en-US" dirty="0"/>
              <a:t>succeed.</a:t>
            </a:r>
          </a:p>
          <a:p>
            <a:endParaRPr lang="en-US" dirty="0"/>
          </a:p>
        </p:txBody>
      </p:sp>
      <p:pic>
        <p:nvPicPr>
          <p:cNvPr id="30" name="Picture 5" descr="Logo_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8287" y="2787136"/>
            <a:ext cx="1622041" cy="1318137"/>
          </a:xfrm>
          <a:prstGeom prst="rect">
            <a:avLst/>
          </a:prstGeom>
          <a:noFill/>
          <a:ln w="635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31" name="Oval 6"/>
          <p:cNvSpPr>
            <a:spLocks noChangeAspect="1" noChangeArrowheads="1"/>
          </p:cNvSpPr>
          <p:nvPr/>
        </p:nvSpPr>
        <p:spPr bwMode="auto">
          <a:xfrm>
            <a:off x="1962335" y="2266708"/>
            <a:ext cx="1476802" cy="1366957"/>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200" b="1" dirty="0">
                <a:solidFill>
                  <a:srgbClr val="D5001E"/>
                </a:solidFill>
              </a:rPr>
              <a:t>Staffing</a:t>
            </a:r>
          </a:p>
          <a:p>
            <a:pPr algn="ctr" fontAlgn="base">
              <a:spcBef>
                <a:spcPct val="0"/>
              </a:spcBef>
              <a:spcAft>
                <a:spcPct val="0"/>
              </a:spcAft>
            </a:pPr>
            <a:r>
              <a:rPr lang="en-US" sz="900" i="1" dirty="0">
                <a:solidFill>
                  <a:srgbClr val="D5001E"/>
                </a:solidFill>
              </a:rPr>
              <a:t>Focus on industrial, skilled,</a:t>
            </a:r>
          </a:p>
          <a:p>
            <a:pPr algn="ctr" fontAlgn="base">
              <a:spcBef>
                <a:spcPct val="0"/>
              </a:spcBef>
              <a:spcAft>
                <a:spcPct val="0"/>
              </a:spcAft>
            </a:pPr>
            <a:r>
              <a:rPr lang="en-US" sz="900" i="1" dirty="0">
                <a:solidFill>
                  <a:srgbClr val="D5001E"/>
                </a:solidFill>
              </a:rPr>
              <a:t> and administrative needs, </a:t>
            </a:r>
          </a:p>
          <a:p>
            <a:pPr algn="ctr" fontAlgn="base">
              <a:spcBef>
                <a:spcPct val="0"/>
              </a:spcBef>
              <a:spcAft>
                <a:spcPct val="0"/>
              </a:spcAft>
            </a:pPr>
            <a:r>
              <a:rPr lang="en-US" sz="900" i="1" dirty="0">
                <a:solidFill>
                  <a:srgbClr val="D5001E"/>
                </a:solidFill>
              </a:rPr>
              <a:t>from temporary help </a:t>
            </a:r>
          </a:p>
          <a:p>
            <a:pPr algn="ctr" fontAlgn="base">
              <a:spcBef>
                <a:spcPct val="0"/>
              </a:spcBef>
              <a:spcAft>
                <a:spcPct val="0"/>
              </a:spcAft>
            </a:pPr>
            <a:r>
              <a:rPr lang="en-US" sz="900" i="1" dirty="0">
                <a:solidFill>
                  <a:srgbClr val="D5001E"/>
                </a:solidFill>
              </a:rPr>
              <a:t>to contract-to-hire</a:t>
            </a:r>
          </a:p>
        </p:txBody>
      </p:sp>
      <p:sp>
        <p:nvSpPr>
          <p:cNvPr id="32" name="Oval 7"/>
          <p:cNvSpPr>
            <a:spLocks noChangeAspect="1" noChangeArrowheads="1"/>
          </p:cNvSpPr>
          <p:nvPr/>
        </p:nvSpPr>
        <p:spPr bwMode="auto">
          <a:xfrm>
            <a:off x="2043084" y="3810000"/>
            <a:ext cx="1476802" cy="1366957"/>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200" b="1" dirty="0">
                <a:solidFill>
                  <a:srgbClr val="D5001E"/>
                </a:solidFill>
              </a:rPr>
              <a:t>Recruiting</a:t>
            </a:r>
          </a:p>
          <a:p>
            <a:pPr algn="ctr" fontAlgn="base">
              <a:spcBef>
                <a:spcPct val="0"/>
              </a:spcBef>
              <a:spcAft>
                <a:spcPct val="0"/>
              </a:spcAft>
            </a:pPr>
            <a:r>
              <a:rPr lang="en-US" sz="900" i="1" dirty="0">
                <a:solidFill>
                  <a:srgbClr val="D5001E"/>
                </a:solidFill>
              </a:rPr>
              <a:t>Professional and executive</a:t>
            </a:r>
          </a:p>
          <a:p>
            <a:pPr algn="ctr" fontAlgn="base">
              <a:spcBef>
                <a:spcPct val="0"/>
              </a:spcBef>
              <a:spcAft>
                <a:spcPct val="0"/>
              </a:spcAft>
            </a:pPr>
            <a:r>
              <a:rPr lang="en-US" sz="900" i="1" dirty="0">
                <a:solidFill>
                  <a:srgbClr val="D5001E"/>
                </a:solidFill>
              </a:rPr>
              <a:t>recruitment practice</a:t>
            </a:r>
          </a:p>
          <a:p>
            <a:pPr algn="ctr" fontAlgn="base">
              <a:spcBef>
                <a:spcPct val="0"/>
              </a:spcBef>
              <a:spcAft>
                <a:spcPct val="0"/>
              </a:spcAft>
            </a:pPr>
            <a:endParaRPr lang="en-US" sz="1200" b="1" i="1" dirty="0">
              <a:solidFill>
                <a:srgbClr val="D5001E"/>
              </a:solidFill>
              <a:latin typeface="Arial" pitchFamily="34" charset="0"/>
            </a:endParaRPr>
          </a:p>
        </p:txBody>
      </p:sp>
      <p:sp>
        <p:nvSpPr>
          <p:cNvPr id="33" name="Oval 8"/>
          <p:cNvSpPr>
            <a:spLocks noChangeAspect="1" noChangeArrowheads="1"/>
          </p:cNvSpPr>
          <p:nvPr/>
        </p:nvSpPr>
        <p:spPr bwMode="auto">
          <a:xfrm>
            <a:off x="2043084" y="5352526"/>
            <a:ext cx="1476802" cy="1384044"/>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200" b="1" dirty="0">
                <a:solidFill>
                  <a:srgbClr val="D5001E"/>
                </a:solidFill>
              </a:rPr>
              <a:t>HR Consulting</a:t>
            </a:r>
          </a:p>
          <a:p>
            <a:pPr algn="ctr" fontAlgn="base">
              <a:spcBef>
                <a:spcPct val="0"/>
              </a:spcBef>
              <a:spcAft>
                <a:spcPct val="0"/>
              </a:spcAft>
            </a:pPr>
            <a:r>
              <a:rPr lang="en-US" sz="900" i="1" dirty="0">
                <a:solidFill>
                  <a:srgbClr val="D5001E"/>
                </a:solidFill>
              </a:rPr>
              <a:t>Compensation administration, </a:t>
            </a:r>
          </a:p>
          <a:p>
            <a:pPr algn="ctr" fontAlgn="base">
              <a:spcBef>
                <a:spcPct val="0"/>
              </a:spcBef>
              <a:spcAft>
                <a:spcPct val="0"/>
              </a:spcAft>
            </a:pPr>
            <a:r>
              <a:rPr lang="en-US" sz="900" i="1" dirty="0">
                <a:solidFill>
                  <a:srgbClr val="D5001E"/>
                </a:solidFill>
              </a:rPr>
              <a:t>variable and incentive plans, </a:t>
            </a:r>
          </a:p>
          <a:p>
            <a:pPr algn="ctr" fontAlgn="base">
              <a:spcBef>
                <a:spcPct val="0"/>
              </a:spcBef>
              <a:spcAft>
                <a:spcPct val="0"/>
              </a:spcAft>
            </a:pPr>
            <a:r>
              <a:rPr lang="en-US" sz="900" i="1" dirty="0">
                <a:solidFill>
                  <a:srgbClr val="D5001E"/>
                </a:solidFill>
              </a:rPr>
              <a:t>employee engagement surveys, </a:t>
            </a:r>
          </a:p>
          <a:p>
            <a:pPr algn="ctr" fontAlgn="base">
              <a:spcBef>
                <a:spcPct val="0"/>
              </a:spcBef>
              <a:spcAft>
                <a:spcPct val="0"/>
              </a:spcAft>
            </a:pPr>
            <a:r>
              <a:rPr lang="en-US" sz="900" i="1" dirty="0">
                <a:solidFill>
                  <a:srgbClr val="D5001E"/>
                </a:solidFill>
              </a:rPr>
              <a:t> and succession planning</a:t>
            </a:r>
          </a:p>
        </p:txBody>
      </p:sp>
      <p:sp>
        <p:nvSpPr>
          <p:cNvPr id="34" name="Oval 9"/>
          <p:cNvSpPr>
            <a:spLocks noChangeAspect="1" noChangeArrowheads="1"/>
          </p:cNvSpPr>
          <p:nvPr/>
        </p:nvSpPr>
        <p:spPr bwMode="auto">
          <a:xfrm>
            <a:off x="4085560" y="4430884"/>
            <a:ext cx="1476802" cy="136207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b="1" i="1" dirty="0">
              <a:solidFill>
                <a:srgbClr val="D5001E"/>
              </a:solidFill>
              <a:latin typeface="Arial" pitchFamily="34" charset="0"/>
            </a:endParaRPr>
          </a:p>
          <a:p>
            <a:pPr algn="ctr" fontAlgn="base">
              <a:spcBef>
                <a:spcPct val="0"/>
              </a:spcBef>
              <a:spcAft>
                <a:spcPct val="0"/>
              </a:spcAft>
            </a:pPr>
            <a:endParaRPr lang="en-US" sz="1200" b="1" dirty="0" smtClean="0">
              <a:solidFill>
                <a:srgbClr val="D5001E"/>
              </a:solidFill>
            </a:endParaRPr>
          </a:p>
          <a:p>
            <a:pPr algn="ctr" fontAlgn="base">
              <a:spcBef>
                <a:spcPct val="0"/>
              </a:spcBef>
              <a:spcAft>
                <a:spcPct val="0"/>
              </a:spcAft>
            </a:pPr>
            <a:r>
              <a:rPr lang="en-US" sz="1200" b="1" dirty="0" smtClean="0">
                <a:solidFill>
                  <a:srgbClr val="D5001E"/>
                </a:solidFill>
              </a:rPr>
              <a:t>HR </a:t>
            </a:r>
            <a:r>
              <a:rPr lang="en-US" sz="1200" b="1" dirty="0">
                <a:solidFill>
                  <a:srgbClr val="D5001E"/>
                </a:solidFill>
              </a:rPr>
              <a:t>Partnerships</a:t>
            </a:r>
          </a:p>
          <a:p>
            <a:pPr algn="ctr" fontAlgn="base">
              <a:spcBef>
                <a:spcPct val="0"/>
              </a:spcBef>
              <a:spcAft>
                <a:spcPct val="0"/>
              </a:spcAft>
            </a:pPr>
            <a:r>
              <a:rPr lang="en-US" sz="900" i="1" dirty="0">
                <a:solidFill>
                  <a:srgbClr val="D5001E"/>
                </a:solidFill>
              </a:rPr>
              <a:t>Offering HR/Payroll/Benefits </a:t>
            </a:r>
          </a:p>
          <a:p>
            <a:pPr algn="ctr" fontAlgn="base">
              <a:spcBef>
                <a:spcPct val="0"/>
              </a:spcBef>
              <a:spcAft>
                <a:spcPct val="0"/>
              </a:spcAft>
            </a:pPr>
            <a:r>
              <a:rPr lang="en-US" sz="900" i="1" dirty="0">
                <a:solidFill>
                  <a:srgbClr val="D5001E"/>
                </a:solidFill>
              </a:rPr>
              <a:t>services, HR </a:t>
            </a:r>
            <a:r>
              <a:rPr lang="en-US" sz="900" i="1" dirty="0" smtClean="0">
                <a:solidFill>
                  <a:srgbClr val="D5001E"/>
                </a:solidFill>
              </a:rPr>
              <a:t>assistance</a:t>
            </a:r>
            <a:r>
              <a:rPr lang="en-US" sz="900" i="1" dirty="0">
                <a:solidFill>
                  <a:srgbClr val="D5001E"/>
                </a:solidFill>
              </a:rPr>
              <a:t>, </a:t>
            </a:r>
          </a:p>
          <a:p>
            <a:pPr algn="ctr" fontAlgn="base">
              <a:spcBef>
                <a:spcPct val="0"/>
              </a:spcBef>
              <a:spcAft>
                <a:spcPct val="0"/>
              </a:spcAft>
            </a:pPr>
            <a:r>
              <a:rPr lang="en-US" sz="900" i="1" dirty="0">
                <a:solidFill>
                  <a:srgbClr val="D5001E"/>
                </a:solidFill>
              </a:rPr>
              <a:t>HR </a:t>
            </a:r>
            <a:r>
              <a:rPr lang="en-US" sz="900" i="1" dirty="0" smtClean="0">
                <a:solidFill>
                  <a:srgbClr val="D5001E"/>
                </a:solidFill>
              </a:rPr>
              <a:t>investigations</a:t>
            </a:r>
            <a:r>
              <a:rPr lang="en-US" sz="900" i="1" dirty="0">
                <a:solidFill>
                  <a:srgbClr val="D5001E"/>
                </a:solidFill>
              </a:rPr>
              <a:t>, </a:t>
            </a:r>
          </a:p>
          <a:p>
            <a:pPr algn="ctr" fontAlgn="base">
              <a:spcBef>
                <a:spcPct val="0"/>
              </a:spcBef>
              <a:spcAft>
                <a:spcPct val="0"/>
              </a:spcAft>
            </a:pPr>
            <a:r>
              <a:rPr lang="en-US" sz="900" i="1" dirty="0">
                <a:solidFill>
                  <a:srgbClr val="D5001E"/>
                </a:solidFill>
              </a:rPr>
              <a:t>      HR a</a:t>
            </a:r>
            <a:r>
              <a:rPr lang="en-US" sz="900" i="1" dirty="0" smtClean="0">
                <a:solidFill>
                  <a:srgbClr val="D5001E"/>
                </a:solidFill>
              </a:rPr>
              <a:t>ssessments, and </a:t>
            </a:r>
            <a:br>
              <a:rPr lang="en-US" sz="900" i="1" dirty="0" smtClean="0">
                <a:solidFill>
                  <a:srgbClr val="D5001E"/>
                </a:solidFill>
              </a:rPr>
            </a:br>
            <a:r>
              <a:rPr lang="en-US" sz="900" i="1" dirty="0" smtClean="0">
                <a:solidFill>
                  <a:srgbClr val="D5001E"/>
                </a:solidFill>
              </a:rPr>
              <a:t>HR </a:t>
            </a:r>
            <a:r>
              <a:rPr lang="en-US" sz="900" i="1" dirty="0">
                <a:solidFill>
                  <a:srgbClr val="D5001E"/>
                </a:solidFill>
              </a:rPr>
              <a:t>w</a:t>
            </a:r>
            <a:r>
              <a:rPr lang="en-US" sz="900" i="1" dirty="0" smtClean="0">
                <a:solidFill>
                  <a:srgbClr val="D5001E"/>
                </a:solidFill>
              </a:rPr>
              <a:t>orkshops</a:t>
            </a:r>
            <a:endParaRPr lang="en-US" sz="900" i="1" dirty="0">
              <a:solidFill>
                <a:srgbClr val="D5001E"/>
              </a:solidFill>
            </a:endParaRPr>
          </a:p>
          <a:p>
            <a:pPr algn="ctr" fontAlgn="base">
              <a:spcBef>
                <a:spcPct val="0"/>
              </a:spcBef>
              <a:spcAft>
                <a:spcPct val="0"/>
              </a:spcAft>
            </a:pPr>
            <a:endParaRPr lang="en-US" b="1" i="1" dirty="0">
              <a:solidFill>
                <a:srgbClr val="D5001E"/>
              </a:solidFill>
              <a:latin typeface="Arial" pitchFamily="34" charset="0"/>
            </a:endParaRPr>
          </a:p>
        </p:txBody>
      </p:sp>
      <p:cxnSp>
        <p:nvCxnSpPr>
          <p:cNvPr id="36" name="Straight Connector 7"/>
          <p:cNvCxnSpPr>
            <a:cxnSpLocks noChangeShapeType="1"/>
            <a:stCxn id="33" idx="7"/>
          </p:cNvCxnSpPr>
          <p:nvPr/>
        </p:nvCxnSpPr>
        <p:spPr bwMode="auto">
          <a:xfrm flipV="1">
            <a:off x="3303613" y="4018329"/>
            <a:ext cx="954674" cy="1536886"/>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10"/>
          <p:cNvCxnSpPr>
            <a:cxnSpLocks noChangeShapeType="1"/>
            <a:stCxn id="34" idx="0"/>
            <a:endCxn id="30" idx="2"/>
          </p:cNvCxnSpPr>
          <p:nvPr/>
        </p:nvCxnSpPr>
        <p:spPr bwMode="auto">
          <a:xfrm flipV="1">
            <a:off x="4823961" y="4105273"/>
            <a:ext cx="245347" cy="32561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12"/>
          <p:cNvCxnSpPr>
            <a:cxnSpLocks noChangeShapeType="1"/>
            <a:stCxn id="31" idx="6"/>
          </p:cNvCxnSpPr>
          <p:nvPr/>
        </p:nvCxnSpPr>
        <p:spPr bwMode="auto">
          <a:xfrm flipV="1">
            <a:off x="3439137" y="2950186"/>
            <a:ext cx="819150" cy="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2"/>
          <p:cNvCxnSpPr>
            <a:cxnSpLocks noChangeShapeType="1"/>
            <a:stCxn id="32" idx="7"/>
          </p:cNvCxnSpPr>
          <p:nvPr/>
        </p:nvCxnSpPr>
        <p:spPr bwMode="auto">
          <a:xfrm flipV="1">
            <a:off x="3303613" y="3446205"/>
            <a:ext cx="954674" cy="56398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8925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32253889"/>
              </p:ext>
            </p:extLst>
          </p:nvPr>
        </p:nvGraphicFramePr>
        <p:xfrm>
          <a:off x="1219200" y="1371600"/>
          <a:ext cx="7671179"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r>
              <a:rPr lang="en-US" sz="2800" dirty="0"/>
              <a:t>Finding, Attracting and Hiring Talent</a:t>
            </a:r>
            <a:br>
              <a:rPr lang="en-US" sz="2800" dirty="0"/>
            </a:br>
            <a:r>
              <a:rPr lang="en-US" sz="2400" dirty="0"/>
              <a:t>What </a:t>
            </a:r>
            <a:r>
              <a:rPr lang="en-US" sz="2400" dirty="0" smtClean="0"/>
              <a:t>Motivates Passive, Fully Engaged Employees?</a:t>
            </a:r>
            <a:endParaRPr lang="en-US" sz="2400" dirty="0"/>
          </a:p>
        </p:txBody>
      </p:sp>
      <p:sp>
        <p:nvSpPr>
          <p:cNvPr id="4" name="TextBox 3"/>
          <p:cNvSpPr txBox="1"/>
          <p:nvPr/>
        </p:nvSpPr>
        <p:spPr>
          <a:xfrm>
            <a:off x="1219200" y="6553200"/>
            <a:ext cx="3352800" cy="215444"/>
          </a:xfrm>
          <a:prstGeom prst="rect">
            <a:avLst/>
          </a:prstGeom>
          <a:noFill/>
        </p:spPr>
        <p:txBody>
          <a:bodyPr wrap="square" rtlCol="0">
            <a:spAutoFit/>
          </a:bodyPr>
          <a:lstStyle/>
          <a:p>
            <a:r>
              <a:rPr lang="en-US" sz="800" baseline="30000" dirty="0" smtClean="0"/>
              <a:t>1</a:t>
            </a:r>
            <a:r>
              <a:rPr lang="en-US" sz="800" dirty="0" smtClean="0"/>
              <a:t>Source: Novo Group</a:t>
            </a:r>
            <a:endParaRPr lang="en-US" sz="800" dirty="0"/>
          </a:p>
        </p:txBody>
      </p:sp>
      <p:sp>
        <p:nvSpPr>
          <p:cNvPr id="2" name="TextBox 1"/>
          <p:cNvSpPr txBox="1"/>
          <p:nvPr/>
        </p:nvSpPr>
        <p:spPr>
          <a:xfrm>
            <a:off x="1371600" y="5112266"/>
            <a:ext cx="7620000" cy="1477328"/>
          </a:xfrm>
          <a:prstGeom prst="rect">
            <a:avLst/>
          </a:prstGeom>
          <a:noFill/>
        </p:spPr>
        <p:txBody>
          <a:bodyPr wrap="square" rtlCol="0">
            <a:spAutoFit/>
          </a:bodyPr>
          <a:lstStyle/>
          <a:p>
            <a:r>
              <a:rPr lang="en-US" b="1" dirty="0">
                <a:solidFill>
                  <a:srgbClr val="C00000"/>
                </a:solidFill>
              </a:rPr>
              <a:t>What </a:t>
            </a:r>
            <a:r>
              <a:rPr lang="en-US" b="1" dirty="0" smtClean="0">
                <a:solidFill>
                  <a:srgbClr val="C00000"/>
                </a:solidFill>
              </a:rPr>
              <a:t>motivates candidates that are either passive or active that are </a:t>
            </a:r>
            <a:r>
              <a:rPr lang="en-US" b="1" u="sng" dirty="0" smtClean="0">
                <a:solidFill>
                  <a:srgbClr val="C00000"/>
                </a:solidFill>
              </a:rPr>
              <a:t>NOT</a:t>
            </a:r>
            <a:r>
              <a:rPr lang="en-US" b="1" dirty="0" smtClean="0">
                <a:solidFill>
                  <a:srgbClr val="C00000"/>
                </a:solidFill>
              </a:rPr>
              <a:t> fully engaged?</a:t>
            </a:r>
          </a:p>
          <a:p>
            <a:pPr marL="285750" indent="-285750">
              <a:buFont typeface="Arial" pitchFamily="34" charset="0"/>
              <a:buChar char="•"/>
            </a:pPr>
            <a:r>
              <a:rPr lang="en-US" dirty="0" smtClean="0"/>
              <a:t>Culture</a:t>
            </a:r>
          </a:p>
          <a:p>
            <a:pPr marL="285750" indent="-285750">
              <a:buFont typeface="Arial" pitchFamily="34" charset="0"/>
              <a:buChar char="•"/>
            </a:pPr>
            <a:r>
              <a:rPr lang="en-US" dirty="0" smtClean="0"/>
              <a:t>Alignment</a:t>
            </a:r>
          </a:p>
          <a:p>
            <a:pPr marL="285750" indent="-285750">
              <a:buFont typeface="Arial" pitchFamily="34" charset="0"/>
              <a:buChar char="•"/>
            </a:pPr>
            <a:r>
              <a:rPr lang="en-US" dirty="0" smtClean="0"/>
              <a:t>Their Boss</a:t>
            </a:r>
            <a:endParaRPr lang="en-US" dirty="0"/>
          </a:p>
        </p:txBody>
      </p:sp>
    </p:spTree>
    <p:extLst>
      <p:ext uri="{BB962C8B-B14F-4D97-AF65-F5344CB8AC3E}">
        <p14:creationId xmlns:p14="http://schemas.microsoft.com/office/powerpoint/2010/main" val="1244002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Thank You</a:t>
            </a:r>
            <a:endParaRPr lang="en-US" sz="2800" dirty="0"/>
          </a:p>
        </p:txBody>
      </p:sp>
      <p:sp>
        <p:nvSpPr>
          <p:cNvPr id="3" name="Content Placeholder 2"/>
          <p:cNvSpPr>
            <a:spLocks noGrp="1"/>
          </p:cNvSpPr>
          <p:nvPr>
            <p:ph idx="1"/>
          </p:nvPr>
        </p:nvSpPr>
        <p:spPr/>
        <p:txBody>
          <a:bodyPr/>
          <a:lstStyle/>
          <a:p>
            <a:endParaRPr lang="en-US" dirty="0"/>
          </a:p>
        </p:txBody>
      </p:sp>
      <p:grpSp>
        <p:nvGrpSpPr>
          <p:cNvPr id="4" name="Group 3"/>
          <p:cNvGrpSpPr>
            <a:grpSpLocks/>
          </p:cNvGrpSpPr>
          <p:nvPr/>
        </p:nvGrpSpPr>
        <p:grpSpPr bwMode="auto">
          <a:xfrm>
            <a:off x="1795827" y="1405731"/>
            <a:ext cx="3124200" cy="1922463"/>
            <a:chOff x="864" y="672"/>
            <a:chExt cx="1968" cy="1211"/>
          </a:xfrm>
        </p:grpSpPr>
        <p:sp>
          <p:nvSpPr>
            <p:cNvPr id="5" name="Rectangle 4"/>
            <p:cNvSpPr>
              <a:spLocks noChangeArrowheads="1"/>
            </p:cNvSpPr>
            <p:nvPr/>
          </p:nvSpPr>
          <p:spPr bwMode="auto">
            <a:xfrm>
              <a:off x="864" y="705"/>
              <a:ext cx="1968" cy="1167"/>
            </a:xfrm>
            <a:prstGeom prst="rect">
              <a:avLst/>
            </a:prstGeom>
            <a:solidFill>
              <a:schemeClr val="accent1">
                <a:alpha val="0"/>
              </a:schemeClr>
            </a:solidFill>
            <a:ln w="9525">
              <a:solidFill>
                <a:schemeClr val="tx1"/>
              </a:solidFill>
              <a:miter lim="800000"/>
              <a:headEnd type="none" w="sm" len="sm"/>
              <a:tailEnd type="none" w="sm" len="sm"/>
            </a:ln>
          </p:spPr>
          <p:txBody>
            <a:bodyPr wrap="none" anchor="ctr"/>
            <a:lstStyle/>
            <a:p>
              <a:endParaRPr lang="en-US" dirty="0"/>
            </a:p>
          </p:txBody>
        </p:sp>
        <p:sp>
          <p:nvSpPr>
            <p:cNvPr id="6" name="Text Box 5"/>
            <p:cNvSpPr txBox="1">
              <a:spLocks noChangeArrowheads="1"/>
            </p:cNvSpPr>
            <p:nvPr/>
          </p:nvSpPr>
          <p:spPr bwMode="auto">
            <a:xfrm>
              <a:off x="864" y="672"/>
              <a:ext cx="18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eaLnBrk="1" hangingPunct="1">
                <a:spcBef>
                  <a:spcPct val="50000"/>
                </a:spcBef>
              </a:pPr>
              <a:endParaRPr lang="en-US" sz="2400" b="0" i="0" dirty="0">
                <a:latin typeface="Gill Sans MT" pitchFamily="34" charset="0"/>
              </a:endParaRPr>
            </a:p>
          </p:txBody>
        </p:sp>
        <p:pic>
          <p:nvPicPr>
            <p:cNvPr id="7" name="Picture 6" descr="Black and 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739"/>
              <a:ext cx="44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940" y="739"/>
              <a:ext cx="1854"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algn="r" eaLnBrk="1" hangingPunct="1">
                <a:spcBef>
                  <a:spcPct val="50000"/>
                </a:spcBef>
              </a:pPr>
              <a:r>
                <a:rPr lang="en-US" sz="1000" b="0" i="0" dirty="0">
                  <a:latin typeface="Gill Sans MT" pitchFamily="34" charset="0"/>
                </a:rPr>
                <a:t>We’ve got a talent for business.</a:t>
              </a:r>
              <a:r>
                <a:rPr lang="en-US" sz="1000" b="0" i="0" baseline="40000" dirty="0">
                  <a:latin typeface="Gill Sans MT" pitchFamily="34" charset="0"/>
                </a:rPr>
                <a:t>®</a:t>
              </a:r>
              <a:endParaRPr lang="en-US" sz="1000" b="0" i="0" dirty="0">
                <a:latin typeface="Gill Sans MT" pitchFamily="34" charset="0"/>
              </a:endParaRPr>
            </a:p>
            <a:p>
              <a:pPr algn="r" eaLnBrk="1" hangingPunct="1">
                <a:spcBef>
                  <a:spcPct val="50000"/>
                </a:spcBef>
              </a:pPr>
              <a:r>
                <a:rPr lang="en-US" sz="1000" i="0" dirty="0" smtClean="0">
                  <a:latin typeface="Gill Sans MT" pitchFamily="34" charset="0"/>
                </a:rPr>
                <a:t>Theresa Balsiger, PHR</a:t>
              </a:r>
              <a:endParaRPr lang="en-US" sz="1000" i="0" dirty="0">
                <a:latin typeface="Gill Sans MT" pitchFamily="34" charset="0"/>
              </a:endParaRPr>
            </a:p>
            <a:p>
              <a:pPr algn="r" eaLnBrk="1" hangingPunct="1">
                <a:spcBef>
                  <a:spcPct val="50000"/>
                </a:spcBef>
              </a:pPr>
              <a:r>
                <a:rPr lang="en-US" sz="1000" b="0" i="0" dirty="0" smtClean="0">
                  <a:latin typeface="Gill Sans MT" pitchFamily="34" charset="0"/>
                </a:rPr>
                <a:t>Executive Search Consultant</a:t>
              </a:r>
              <a:endParaRPr lang="en-US" sz="1000" b="0" i="0" dirty="0">
                <a:latin typeface="Gill Sans MT" pitchFamily="34" charset="0"/>
              </a:endParaRPr>
            </a:p>
            <a:p>
              <a:pPr algn="r" eaLnBrk="1" hangingPunct="1">
                <a:lnSpc>
                  <a:spcPct val="70000"/>
                </a:lnSpc>
                <a:spcBef>
                  <a:spcPct val="50000"/>
                </a:spcBef>
              </a:pPr>
              <a:r>
                <a:rPr lang="en-US" sz="1000" i="0" dirty="0">
                  <a:latin typeface="Gill Sans MT" pitchFamily="34" charset="0"/>
                </a:rPr>
                <a:t>QTI </a:t>
              </a:r>
              <a:r>
                <a:rPr lang="en-US" sz="1000" i="0" dirty="0" smtClean="0">
                  <a:latin typeface="Gill Sans MT" pitchFamily="34" charset="0"/>
                </a:rPr>
                <a:t>Professional Staffing, </a:t>
              </a:r>
              <a:r>
                <a:rPr lang="en-US" sz="1000" i="0" dirty="0">
                  <a:latin typeface="Gill Sans MT" pitchFamily="34" charset="0"/>
                </a:rPr>
                <a:t>Inc.</a:t>
              </a:r>
            </a:p>
            <a:p>
              <a:pPr algn="r" eaLnBrk="1" hangingPunct="1">
                <a:lnSpc>
                  <a:spcPct val="70000"/>
                </a:lnSpc>
                <a:spcBef>
                  <a:spcPct val="50000"/>
                </a:spcBef>
              </a:pPr>
              <a:r>
                <a:rPr lang="en-US" sz="1000" b="0" i="0" dirty="0">
                  <a:latin typeface="Gill Sans MT" pitchFamily="34" charset="0"/>
                </a:rPr>
                <a:t>702 E Washington Ave • PO Box 552</a:t>
              </a:r>
            </a:p>
            <a:p>
              <a:pPr algn="r" eaLnBrk="1" hangingPunct="1">
                <a:lnSpc>
                  <a:spcPct val="70000"/>
                </a:lnSpc>
                <a:spcBef>
                  <a:spcPct val="50000"/>
                </a:spcBef>
              </a:pPr>
              <a:r>
                <a:rPr lang="en-US" sz="1000" b="0" i="0" dirty="0">
                  <a:latin typeface="Gill Sans MT" pitchFamily="34" charset="0"/>
                </a:rPr>
                <a:t>Madison, WI 53701-0552</a:t>
              </a:r>
            </a:p>
            <a:p>
              <a:pPr algn="r" eaLnBrk="1" hangingPunct="1">
                <a:lnSpc>
                  <a:spcPct val="70000"/>
                </a:lnSpc>
                <a:spcBef>
                  <a:spcPct val="50000"/>
                </a:spcBef>
              </a:pPr>
              <a:r>
                <a:rPr lang="en-US" sz="1000" b="0" i="0" dirty="0">
                  <a:latin typeface="Gill Sans MT" pitchFamily="34" charset="0"/>
                </a:rPr>
                <a:t>608-663-4801</a:t>
              </a:r>
            </a:p>
            <a:p>
              <a:pPr algn="r" eaLnBrk="1" hangingPunct="1">
                <a:lnSpc>
                  <a:spcPct val="70000"/>
                </a:lnSpc>
                <a:spcBef>
                  <a:spcPct val="50000"/>
                </a:spcBef>
              </a:pPr>
              <a:r>
                <a:rPr lang="en-US" sz="1000" b="0" i="0" dirty="0">
                  <a:latin typeface="Gill Sans MT" pitchFamily="34" charset="0"/>
                </a:rPr>
                <a:t>t</a:t>
              </a:r>
              <a:r>
                <a:rPr lang="en-US" sz="1000" b="0" i="0" dirty="0" smtClean="0">
                  <a:latin typeface="Gill Sans MT" pitchFamily="34" charset="0"/>
                </a:rPr>
                <a:t>heresa.balsiger@qtigroup.com</a:t>
              </a:r>
              <a:endParaRPr lang="en-US" sz="1000" b="0" i="0" dirty="0">
                <a:latin typeface="Gill Sans MT" pitchFamily="34" charset="0"/>
              </a:endParaRPr>
            </a:p>
            <a:p>
              <a:pPr algn="r" eaLnBrk="1" hangingPunct="1">
                <a:lnSpc>
                  <a:spcPct val="70000"/>
                </a:lnSpc>
                <a:spcBef>
                  <a:spcPct val="50000"/>
                </a:spcBef>
              </a:pPr>
              <a:r>
                <a:rPr lang="en-US" sz="1000" i="0" dirty="0">
                  <a:latin typeface="Gill Sans MT" pitchFamily="34" charset="0"/>
                </a:rPr>
                <a:t>www.qtigroup.com</a:t>
              </a:r>
            </a:p>
          </p:txBody>
        </p:sp>
        <p:sp>
          <p:nvSpPr>
            <p:cNvPr id="9" name="Line 8"/>
            <p:cNvSpPr>
              <a:spLocks noChangeShapeType="1"/>
            </p:cNvSpPr>
            <p:nvPr/>
          </p:nvSpPr>
          <p:spPr bwMode="auto">
            <a:xfrm>
              <a:off x="1339" y="867"/>
              <a:ext cx="1401"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dirty="0"/>
            </a:p>
          </p:txBody>
        </p:sp>
      </p:grpSp>
      <p:grpSp>
        <p:nvGrpSpPr>
          <p:cNvPr id="10" name="Group 3"/>
          <p:cNvGrpSpPr>
            <a:grpSpLocks/>
          </p:cNvGrpSpPr>
          <p:nvPr/>
        </p:nvGrpSpPr>
        <p:grpSpPr bwMode="auto">
          <a:xfrm>
            <a:off x="5392707" y="1405558"/>
            <a:ext cx="3124200" cy="1922463"/>
            <a:chOff x="864" y="672"/>
            <a:chExt cx="1968" cy="1211"/>
          </a:xfrm>
        </p:grpSpPr>
        <p:sp>
          <p:nvSpPr>
            <p:cNvPr id="11" name="Rectangle 4"/>
            <p:cNvSpPr>
              <a:spLocks noChangeArrowheads="1"/>
            </p:cNvSpPr>
            <p:nvPr/>
          </p:nvSpPr>
          <p:spPr bwMode="auto">
            <a:xfrm>
              <a:off x="864" y="705"/>
              <a:ext cx="1968" cy="1167"/>
            </a:xfrm>
            <a:prstGeom prst="rect">
              <a:avLst/>
            </a:prstGeom>
            <a:solidFill>
              <a:schemeClr val="accent1">
                <a:alpha val="0"/>
              </a:schemeClr>
            </a:solidFill>
            <a:ln w="9525">
              <a:solidFill>
                <a:schemeClr val="tx1"/>
              </a:solidFill>
              <a:miter lim="800000"/>
              <a:headEnd type="none" w="sm" len="sm"/>
              <a:tailEnd type="none" w="sm" len="sm"/>
            </a:ln>
          </p:spPr>
          <p:txBody>
            <a:bodyPr wrap="none" anchor="ctr"/>
            <a:lstStyle/>
            <a:p>
              <a:endParaRPr lang="en-US" dirty="0"/>
            </a:p>
          </p:txBody>
        </p:sp>
        <p:sp>
          <p:nvSpPr>
            <p:cNvPr id="12" name="Text Box 5"/>
            <p:cNvSpPr txBox="1">
              <a:spLocks noChangeArrowheads="1"/>
            </p:cNvSpPr>
            <p:nvPr/>
          </p:nvSpPr>
          <p:spPr bwMode="auto">
            <a:xfrm>
              <a:off x="864" y="672"/>
              <a:ext cx="18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eaLnBrk="1" hangingPunct="1">
                <a:spcBef>
                  <a:spcPct val="50000"/>
                </a:spcBef>
              </a:pPr>
              <a:endParaRPr lang="en-US" sz="2400" b="0" i="0" dirty="0">
                <a:latin typeface="Gill Sans MT" pitchFamily="34" charset="0"/>
              </a:endParaRPr>
            </a:p>
          </p:txBody>
        </p:sp>
        <p:pic>
          <p:nvPicPr>
            <p:cNvPr id="13" name="Picture 6" descr="Black and 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 y="739"/>
              <a:ext cx="444" cy="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7"/>
            <p:cNvSpPr txBox="1">
              <a:spLocks noChangeArrowheads="1"/>
            </p:cNvSpPr>
            <p:nvPr/>
          </p:nvSpPr>
          <p:spPr bwMode="auto">
            <a:xfrm>
              <a:off x="940" y="739"/>
              <a:ext cx="1854"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algn="r" eaLnBrk="1" hangingPunct="1">
                <a:spcBef>
                  <a:spcPct val="50000"/>
                </a:spcBef>
              </a:pPr>
              <a:r>
                <a:rPr lang="en-US" sz="1000" b="0" i="0" dirty="0">
                  <a:latin typeface="Gill Sans MT" pitchFamily="34" charset="0"/>
                </a:rPr>
                <a:t>We’ve got a talent for business.</a:t>
              </a:r>
              <a:r>
                <a:rPr lang="en-US" sz="1000" b="0" i="0" baseline="40000" dirty="0">
                  <a:latin typeface="Gill Sans MT" pitchFamily="34" charset="0"/>
                </a:rPr>
                <a:t>®</a:t>
              </a:r>
              <a:endParaRPr lang="en-US" sz="1000" b="0" i="0" dirty="0">
                <a:latin typeface="Gill Sans MT" pitchFamily="34" charset="0"/>
              </a:endParaRPr>
            </a:p>
            <a:p>
              <a:pPr algn="r" eaLnBrk="1" hangingPunct="1">
                <a:spcBef>
                  <a:spcPct val="50000"/>
                </a:spcBef>
              </a:pPr>
              <a:r>
                <a:rPr lang="en-US" sz="1000" i="0" dirty="0" smtClean="0">
                  <a:latin typeface="Gill Sans MT" pitchFamily="34" charset="0"/>
                </a:rPr>
                <a:t>Matt Shefchik</a:t>
              </a:r>
              <a:endParaRPr lang="en-US" sz="1000" i="0" dirty="0">
                <a:latin typeface="Gill Sans MT" pitchFamily="34" charset="0"/>
              </a:endParaRPr>
            </a:p>
            <a:p>
              <a:pPr algn="r" eaLnBrk="1" hangingPunct="1">
                <a:spcBef>
                  <a:spcPct val="50000"/>
                </a:spcBef>
              </a:pPr>
              <a:r>
                <a:rPr lang="en-US" sz="1000" b="0" i="0" dirty="0" smtClean="0">
                  <a:latin typeface="Gill Sans MT" pitchFamily="34" charset="0"/>
                </a:rPr>
                <a:t>Chief Operating Officer</a:t>
              </a:r>
              <a:endParaRPr lang="en-US" sz="1000" b="0" i="0" dirty="0">
                <a:latin typeface="Gill Sans MT" pitchFamily="34" charset="0"/>
              </a:endParaRPr>
            </a:p>
            <a:p>
              <a:pPr algn="r" eaLnBrk="1" hangingPunct="1">
                <a:lnSpc>
                  <a:spcPct val="70000"/>
                </a:lnSpc>
                <a:spcBef>
                  <a:spcPct val="50000"/>
                </a:spcBef>
              </a:pPr>
              <a:r>
                <a:rPr lang="en-US" sz="1000" i="0" dirty="0">
                  <a:latin typeface="Gill Sans MT" pitchFamily="34" charset="0"/>
                </a:rPr>
                <a:t>QTI Consulting, Inc.</a:t>
              </a:r>
            </a:p>
            <a:p>
              <a:pPr algn="r" eaLnBrk="1" hangingPunct="1">
                <a:lnSpc>
                  <a:spcPct val="70000"/>
                </a:lnSpc>
                <a:spcBef>
                  <a:spcPct val="50000"/>
                </a:spcBef>
              </a:pPr>
              <a:r>
                <a:rPr lang="en-US" sz="1000" b="0" i="0" dirty="0">
                  <a:latin typeface="Gill Sans MT" pitchFamily="34" charset="0"/>
                </a:rPr>
                <a:t>702 E Washington Ave • PO Box 552</a:t>
              </a:r>
            </a:p>
            <a:p>
              <a:pPr algn="r" eaLnBrk="1" hangingPunct="1">
                <a:lnSpc>
                  <a:spcPct val="70000"/>
                </a:lnSpc>
                <a:spcBef>
                  <a:spcPct val="50000"/>
                </a:spcBef>
              </a:pPr>
              <a:r>
                <a:rPr lang="en-US" sz="1000" b="0" i="0" dirty="0">
                  <a:latin typeface="Gill Sans MT" pitchFamily="34" charset="0"/>
                </a:rPr>
                <a:t>Madison, WI 53701-0552</a:t>
              </a:r>
            </a:p>
            <a:p>
              <a:pPr algn="r" eaLnBrk="1" hangingPunct="1">
                <a:lnSpc>
                  <a:spcPct val="70000"/>
                </a:lnSpc>
                <a:spcBef>
                  <a:spcPct val="50000"/>
                </a:spcBef>
              </a:pPr>
              <a:r>
                <a:rPr lang="en-US" sz="1000" b="0" i="0" dirty="0">
                  <a:latin typeface="Gill Sans MT" pitchFamily="34" charset="0"/>
                </a:rPr>
                <a:t>608-663-4801</a:t>
              </a:r>
            </a:p>
            <a:p>
              <a:pPr algn="r" eaLnBrk="1" hangingPunct="1">
                <a:lnSpc>
                  <a:spcPct val="70000"/>
                </a:lnSpc>
                <a:spcBef>
                  <a:spcPct val="50000"/>
                </a:spcBef>
              </a:pPr>
              <a:r>
                <a:rPr lang="en-US" sz="1000" b="0" i="0" dirty="0">
                  <a:latin typeface="Gill Sans MT" pitchFamily="34" charset="0"/>
                </a:rPr>
                <a:t>m</a:t>
              </a:r>
              <a:r>
                <a:rPr lang="en-US" sz="1000" b="0" i="0" dirty="0" smtClean="0">
                  <a:latin typeface="Gill Sans MT" pitchFamily="34" charset="0"/>
                </a:rPr>
                <a:t>att.shefchik@qtigroup.com</a:t>
              </a:r>
              <a:endParaRPr lang="en-US" sz="1000" b="0" i="0" dirty="0">
                <a:latin typeface="Gill Sans MT" pitchFamily="34" charset="0"/>
              </a:endParaRPr>
            </a:p>
            <a:p>
              <a:pPr algn="r" eaLnBrk="1" hangingPunct="1">
                <a:lnSpc>
                  <a:spcPct val="70000"/>
                </a:lnSpc>
                <a:spcBef>
                  <a:spcPct val="50000"/>
                </a:spcBef>
              </a:pPr>
              <a:r>
                <a:rPr lang="en-US" sz="1000" i="0" dirty="0">
                  <a:latin typeface="Gill Sans MT" pitchFamily="34" charset="0"/>
                </a:rPr>
                <a:t>www.qtigroup.com</a:t>
              </a:r>
            </a:p>
          </p:txBody>
        </p:sp>
        <p:sp>
          <p:nvSpPr>
            <p:cNvPr id="15" name="Line 8"/>
            <p:cNvSpPr>
              <a:spLocks noChangeShapeType="1"/>
            </p:cNvSpPr>
            <p:nvPr/>
          </p:nvSpPr>
          <p:spPr bwMode="auto">
            <a:xfrm>
              <a:off x="1339" y="867"/>
              <a:ext cx="1401"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dirty="0"/>
            </a:p>
          </p:txBody>
        </p:sp>
      </p:grpSp>
      <p:grpSp>
        <p:nvGrpSpPr>
          <p:cNvPr id="16" name="Group 5"/>
          <p:cNvGrpSpPr>
            <a:grpSpLocks/>
          </p:cNvGrpSpPr>
          <p:nvPr/>
        </p:nvGrpSpPr>
        <p:grpSpPr bwMode="auto">
          <a:xfrm>
            <a:off x="1796257" y="3743325"/>
            <a:ext cx="6813551" cy="2352675"/>
            <a:chOff x="1005" y="918"/>
            <a:chExt cx="4292" cy="1482"/>
          </a:xfrm>
        </p:grpSpPr>
        <p:sp>
          <p:nvSpPr>
            <p:cNvPr id="17" name="Rectangle 5"/>
            <p:cNvSpPr>
              <a:spLocks noChangeArrowheads="1"/>
            </p:cNvSpPr>
            <p:nvPr/>
          </p:nvSpPr>
          <p:spPr bwMode="auto">
            <a:xfrm>
              <a:off x="1392" y="942"/>
              <a:ext cx="3600" cy="1458"/>
            </a:xfrm>
            <a:prstGeom prst="rect">
              <a:avLst/>
            </a:prstGeom>
            <a:solidFill>
              <a:schemeClr val="tx1"/>
            </a:solidFill>
            <a:ln w="9525">
              <a:solidFill>
                <a:schemeClr val="tx1"/>
              </a:solidFill>
              <a:miter lim="800000"/>
              <a:headEnd/>
              <a:tailEnd/>
            </a:ln>
          </p:spPr>
          <p:txBody>
            <a:bodyPr wrap="none" anchor="ctr"/>
            <a:lstStyle/>
            <a:p>
              <a:endParaRPr lang="en-US" sz="1600" dirty="0"/>
            </a:p>
          </p:txBody>
        </p:sp>
        <p:sp>
          <p:nvSpPr>
            <p:cNvPr id="18" name="Text Box 4"/>
            <p:cNvSpPr txBox="1">
              <a:spLocks noChangeArrowheads="1"/>
            </p:cNvSpPr>
            <p:nvPr/>
          </p:nvSpPr>
          <p:spPr bwMode="auto">
            <a:xfrm>
              <a:off x="1005" y="918"/>
              <a:ext cx="4292" cy="1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algn="ctr" eaLnBrk="1" hangingPunct="1">
                <a:lnSpc>
                  <a:spcPct val="170000"/>
                </a:lnSpc>
              </a:pPr>
              <a:r>
                <a:rPr lang="en-US" sz="2000" i="0" dirty="0">
                  <a:solidFill>
                    <a:schemeClr val="bg1"/>
                  </a:solidFill>
                  <a:latin typeface="Gill Sans MT" pitchFamily="34" charset="0"/>
                </a:rPr>
                <a:t>The QTI Group is the </a:t>
              </a:r>
              <a:r>
                <a:rPr lang="en-US" sz="2000" i="0" dirty="0">
                  <a:solidFill>
                    <a:srgbClr val="D5001E"/>
                  </a:solidFill>
                  <a:latin typeface="Gill Sans MT" pitchFamily="34" charset="0"/>
                </a:rPr>
                <a:t>talent</a:t>
              </a:r>
              <a:r>
                <a:rPr lang="en-US" sz="2000" i="0" dirty="0">
                  <a:solidFill>
                    <a:schemeClr val="bg1"/>
                  </a:solidFill>
                  <a:latin typeface="Gill Sans MT" pitchFamily="34" charset="0"/>
                </a:rPr>
                <a:t> expert</a:t>
              </a:r>
            </a:p>
            <a:p>
              <a:pPr algn="ctr" eaLnBrk="1" hangingPunct="1">
                <a:lnSpc>
                  <a:spcPct val="170000"/>
                </a:lnSpc>
              </a:pPr>
              <a:r>
                <a:rPr lang="en-US" sz="2000" i="0" dirty="0">
                  <a:solidFill>
                    <a:schemeClr val="bg1"/>
                  </a:solidFill>
                  <a:latin typeface="Gill Sans MT" pitchFamily="34" charset="0"/>
                </a:rPr>
                <a:t>who </a:t>
              </a:r>
              <a:r>
                <a:rPr lang="en-US" sz="2000" i="0" dirty="0">
                  <a:solidFill>
                    <a:srgbClr val="9CCA00"/>
                  </a:solidFill>
                  <a:latin typeface="Gill Sans MT" pitchFamily="34" charset="0"/>
                </a:rPr>
                <a:t>understands</a:t>
              </a:r>
              <a:r>
                <a:rPr lang="en-US" sz="2000" i="0" dirty="0">
                  <a:solidFill>
                    <a:schemeClr val="bg1"/>
                  </a:solidFill>
                  <a:latin typeface="Gill Sans MT" pitchFamily="34" charset="0"/>
                </a:rPr>
                <a:t>, </a:t>
              </a:r>
              <a:r>
                <a:rPr lang="en-US" sz="2000" i="0" dirty="0">
                  <a:solidFill>
                    <a:srgbClr val="FC9500"/>
                  </a:solidFill>
                  <a:latin typeface="Gill Sans MT" pitchFamily="34" charset="0"/>
                </a:rPr>
                <a:t>advises</a:t>
              </a:r>
              <a:r>
                <a:rPr lang="en-US" sz="2000" i="0" dirty="0">
                  <a:solidFill>
                    <a:schemeClr val="bg1"/>
                  </a:solidFill>
                  <a:latin typeface="Gill Sans MT" pitchFamily="34" charset="0"/>
                </a:rPr>
                <a:t> and </a:t>
              </a:r>
              <a:r>
                <a:rPr lang="en-US" sz="2000" i="0" dirty="0">
                  <a:solidFill>
                    <a:srgbClr val="00AFE8"/>
                  </a:solidFill>
                  <a:latin typeface="Gill Sans MT" pitchFamily="34" charset="0"/>
                </a:rPr>
                <a:t>connects</a:t>
              </a:r>
              <a:r>
                <a:rPr lang="en-US" sz="2000" i="0" dirty="0">
                  <a:solidFill>
                    <a:schemeClr val="bg1"/>
                  </a:solidFill>
                  <a:latin typeface="Gill Sans MT" pitchFamily="34" charset="0"/>
                </a:rPr>
                <a:t>,</a:t>
              </a:r>
            </a:p>
            <a:p>
              <a:pPr algn="ctr" eaLnBrk="1" hangingPunct="1">
                <a:lnSpc>
                  <a:spcPct val="170000"/>
                </a:lnSpc>
              </a:pPr>
              <a:r>
                <a:rPr lang="en-US" sz="2000" i="0" dirty="0">
                  <a:solidFill>
                    <a:schemeClr val="bg1"/>
                  </a:solidFill>
                  <a:latin typeface="Gill Sans MT" pitchFamily="34" charset="0"/>
                </a:rPr>
                <a:t>so that its customers </a:t>
              </a:r>
            </a:p>
            <a:p>
              <a:pPr algn="ctr" eaLnBrk="1" hangingPunct="1">
                <a:lnSpc>
                  <a:spcPct val="170000"/>
                </a:lnSpc>
              </a:pPr>
              <a:r>
                <a:rPr lang="en-US" sz="2000" i="0" dirty="0">
                  <a:solidFill>
                    <a:schemeClr val="bg1"/>
                  </a:solidFill>
                  <a:latin typeface="Gill Sans MT" pitchFamily="34" charset="0"/>
                </a:rPr>
                <a:t>can </a:t>
              </a:r>
              <a:r>
                <a:rPr lang="en-US" sz="2000" i="0" dirty="0">
                  <a:solidFill>
                    <a:srgbClr val="D5001E"/>
                  </a:solidFill>
                  <a:latin typeface="Gill Sans MT" pitchFamily="34" charset="0"/>
                </a:rPr>
                <a:t>adapt</a:t>
              </a:r>
              <a:r>
                <a:rPr lang="en-US" sz="2000" i="0" dirty="0">
                  <a:solidFill>
                    <a:schemeClr val="bg1"/>
                  </a:solidFill>
                  <a:latin typeface="Gill Sans MT" pitchFamily="34" charset="0"/>
                </a:rPr>
                <a:t>, </a:t>
              </a:r>
              <a:r>
                <a:rPr lang="en-US" sz="2000" i="0" dirty="0">
                  <a:solidFill>
                    <a:srgbClr val="9CCA00"/>
                  </a:solidFill>
                  <a:latin typeface="Gill Sans MT" pitchFamily="34" charset="0"/>
                </a:rPr>
                <a:t>grow</a:t>
              </a:r>
              <a:r>
                <a:rPr lang="en-US" sz="2000" i="0" dirty="0">
                  <a:solidFill>
                    <a:schemeClr val="bg1"/>
                  </a:solidFill>
                  <a:latin typeface="Gill Sans MT" pitchFamily="34" charset="0"/>
                </a:rPr>
                <a:t> and </a:t>
              </a:r>
              <a:r>
                <a:rPr lang="en-US" sz="2000" i="0" dirty="0">
                  <a:solidFill>
                    <a:srgbClr val="00AFE8"/>
                  </a:solidFill>
                  <a:latin typeface="Gill Sans MT" pitchFamily="34" charset="0"/>
                </a:rPr>
                <a:t>succeed</a:t>
              </a:r>
              <a:r>
                <a:rPr lang="en-US" sz="2000" i="0" dirty="0">
                  <a:solidFill>
                    <a:schemeClr val="bg1"/>
                  </a:solidFill>
                  <a:latin typeface="Gill Sans MT" pitchFamily="34" charset="0"/>
                </a:rPr>
                <a:t>.</a:t>
              </a:r>
            </a:p>
          </p:txBody>
        </p:sp>
      </p:grpSp>
    </p:spTree>
    <p:extLst>
      <p:ext uri="{BB962C8B-B14F-4D97-AF65-F5344CB8AC3E}">
        <p14:creationId xmlns:p14="http://schemas.microsoft.com/office/powerpoint/2010/main" val="14149961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8" name="Line 10"/>
          <p:cNvSpPr>
            <a:spLocks noChangeShapeType="1"/>
          </p:cNvSpPr>
          <p:nvPr/>
        </p:nvSpPr>
        <p:spPr bwMode="auto">
          <a:xfrm>
            <a:off x="990600" y="3429000"/>
            <a:ext cx="457200" cy="0"/>
          </a:xfrm>
          <a:prstGeom prst="line">
            <a:avLst/>
          </a:prstGeom>
          <a:noFill/>
          <a:ln w="19050">
            <a:solidFill>
              <a:srgbClr val="D5001E"/>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b="1" i="1" dirty="0">
              <a:solidFill>
                <a:srgbClr val="000000"/>
              </a:solidFill>
              <a:latin typeface="Arial" charset="0"/>
            </a:endParaRPr>
          </a:p>
        </p:txBody>
      </p:sp>
      <p:sp>
        <p:nvSpPr>
          <p:cNvPr id="278539" name="Line 11"/>
          <p:cNvSpPr>
            <a:spLocks noChangeShapeType="1"/>
          </p:cNvSpPr>
          <p:nvPr/>
        </p:nvSpPr>
        <p:spPr bwMode="auto">
          <a:xfrm flipV="1">
            <a:off x="1447800" y="1905000"/>
            <a:ext cx="0" cy="1524000"/>
          </a:xfrm>
          <a:prstGeom prst="line">
            <a:avLst/>
          </a:prstGeom>
          <a:noFill/>
          <a:ln w="19050">
            <a:solidFill>
              <a:srgbClr val="D5001E"/>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b="1" i="1" dirty="0">
              <a:solidFill>
                <a:srgbClr val="000000"/>
              </a:solidFill>
              <a:latin typeface="Arial" charset="0"/>
            </a:endParaRPr>
          </a:p>
        </p:txBody>
      </p:sp>
      <p:sp>
        <p:nvSpPr>
          <p:cNvPr id="278540" name="Line 12"/>
          <p:cNvSpPr>
            <a:spLocks noChangeShapeType="1"/>
          </p:cNvSpPr>
          <p:nvPr/>
        </p:nvSpPr>
        <p:spPr bwMode="auto">
          <a:xfrm>
            <a:off x="1447800" y="1905000"/>
            <a:ext cx="5638800" cy="0"/>
          </a:xfrm>
          <a:prstGeom prst="line">
            <a:avLst/>
          </a:prstGeom>
          <a:noFill/>
          <a:ln w="19050">
            <a:solidFill>
              <a:srgbClr val="D5001E"/>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b="1" i="1" dirty="0">
              <a:solidFill>
                <a:srgbClr val="000000"/>
              </a:solidFill>
              <a:latin typeface="Arial" charset="0"/>
            </a:endParaRPr>
          </a:p>
        </p:txBody>
      </p:sp>
      <p:sp>
        <p:nvSpPr>
          <p:cNvPr id="278541" name="Text Box 13"/>
          <p:cNvSpPr txBox="1">
            <a:spLocks noChangeArrowheads="1"/>
          </p:cNvSpPr>
          <p:nvPr/>
        </p:nvSpPr>
        <p:spPr bwMode="auto">
          <a:xfrm>
            <a:off x="1908175" y="2214563"/>
            <a:ext cx="6561138"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Arial" charset="0"/>
              </a:defRPr>
            </a:lvl1pPr>
            <a:lvl2pPr marL="742950" indent="-285750" eaLnBrk="0" hangingPunct="0">
              <a:defRPr b="1" i="1">
                <a:solidFill>
                  <a:schemeClr val="tx1"/>
                </a:solidFill>
                <a:latin typeface="Arial" charset="0"/>
              </a:defRPr>
            </a:lvl2pPr>
            <a:lvl3pPr marL="1143000" indent="-228600" eaLnBrk="0" hangingPunct="0">
              <a:defRPr b="1" i="1">
                <a:solidFill>
                  <a:schemeClr val="tx1"/>
                </a:solidFill>
                <a:latin typeface="Arial" charset="0"/>
              </a:defRPr>
            </a:lvl3pPr>
            <a:lvl4pPr marL="1600200" indent="-228600" eaLnBrk="0" hangingPunct="0">
              <a:defRPr b="1" i="1">
                <a:solidFill>
                  <a:schemeClr val="tx1"/>
                </a:solidFill>
                <a:latin typeface="Arial" charset="0"/>
              </a:defRPr>
            </a:lvl4pPr>
            <a:lvl5pPr marL="2057400" indent="-228600" eaLnBrk="0" hangingPunct="0">
              <a:defRPr b="1" i="1">
                <a:solidFill>
                  <a:schemeClr val="tx1"/>
                </a:solidFill>
                <a:latin typeface="Arial" charset="0"/>
              </a:defRPr>
            </a:lvl5pPr>
            <a:lvl6pPr marL="2514600" indent="-228600" eaLnBrk="0" fontAlgn="base" hangingPunct="0">
              <a:spcBef>
                <a:spcPct val="0"/>
              </a:spcBef>
              <a:spcAft>
                <a:spcPct val="0"/>
              </a:spcAft>
              <a:defRPr b="1" i="1">
                <a:solidFill>
                  <a:schemeClr val="tx1"/>
                </a:solidFill>
                <a:latin typeface="Arial" charset="0"/>
              </a:defRPr>
            </a:lvl6pPr>
            <a:lvl7pPr marL="2971800" indent="-228600" eaLnBrk="0" fontAlgn="base" hangingPunct="0">
              <a:spcBef>
                <a:spcPct val="0"/>
              </a:spcBef>
              <a:spcAft>
                <a:spcPct val="0"/>
              </a:spcAft>
              <a:defRPr b="1" i="1">
                <a:solidFill>
                  <a:schemeClr val="tx1"/>
                </a:solidFill>
                <a:latin typeface="Arial" charset="0"/>
              </a:defRPr>
            </a:lvl7pPr>
            <a:lvl8pPr marL="3429000" indent="-228600" eaLnBrk="0" fontAlgn="base" hangingPunct="0">
              <a:spcBef>
                <a:spcPct val="0"/>
              </a:spcBef>
              <a:spcAft>
                <a:spcPct val="0"/>
              </a:spcAft>
              <a:defRPr b="1" i="1">
                <a:solidFill>
                  <a:schemeClr val="tx1"/>
                </a:solidFill>
                <a:latin typeface="Arial" charset="0"/>
              </a:defRPr>
            </a:lvl8pPr>
            <a:lvl9pPr marL="3886200" indent="-228600" eaLnBrk="0" fontAlgn="base" hangingPunct="0">
              <a:spcBef>
                <a:spcPct val="0"/>
              </a:spcBef>
              <a:spcAft>
                <a:spcPct val="0"/>
              </a:spcAft>
              <a:defRPr b="1" i="1">
                <a:solidFill>
                  <a:schemeClr val="tx1"/>
                </a:solidFill>
                <a:latin typeface="Arial" charset="0"/>
              </a:defRPr>
            </a:lvl9pPr>
          </a:lstStyle>
          <a:p>
            <a:pPr algn="ctr" eaLnBrk="1" fontAlgn="base" hangingPunct="1">
              <a:lnSpc>
                <a:spcPct val="170000"/>
              </a:lnSpc>
              <a:spcBef>
                <a:spcPct val="0"/>
              </a:spcBef>
              <a:spcAft>
                <a:spcPct val="0"/>
              </a:spcAft>
            </a:pPr>
            <a:r>
              <a:rPr lang="en-US" sz="3000" b="0" i="0" dirty="0">
                <a:solidFill>
                  <a:srgbClr val="000000"/>
                </a:solidFill>
                <a:latin typeface="Gill Sans MT" charset="0"/>
              </a:rPr>
              <a:t>The </a:t>
            </a:r>
            <a:r>
              <a:rPr lang="en-US" sz="2800" b="0" i="0" dirty="0">
                <a:solidFill>
                  <a:srgbClr val="000000"/>
                </a:solidFill>
                <a:latin typeface="Gill Sans MT" charset="0"/>
              </a:rPr>
              <a:t>QTI Group is the</a:t>
            </a:r>
            <a:r>
              <a:rPr lang="en-US" sz="2800" b="0" i="0" dirty="0">
                <a:solidFill>
                  <a:srgbClr val="FFFFFF"/>
                </a:solidFill>
                <a:latin typeface="Gill Sans MT" charset="0"/>
              </a:rPr>
              <a:t> </a:t>
            </a:r>
            <a:r>
              <a:rPr lang="en-US" sz="2800" i="0" dirty="0">
                <a:solidFill>
                  <a:srgbClr val="D5001E"/>
                </a:solidFill>
                <a:latin typeface="Gill Sans MT" charset="0"/>
              </a:rPr>
              <a:t>talent</a:t>
            </a:r>
            <a:r>
              <a:rPr lang="en-US" sz="2800" i="0" dirty="0">
                <a:solidFill>
                  <a:srgbClr val="FFFFFF"/>
                </a:solidFill>
                <a:latin typeface="Gill Sans MT" charset="0"/>
              </a:rPr>
              <a:t> </a:t>
            </a:r>
            <a:r>
              <a:rPr lang="en-US" sz="2800" b="0" i="0" dirty="0">
                <a:solidFill>
                  <a:srgbClr val="000000"/>
                </a:solidFill>
                <a:latin typeface="Gill Sans MT" charset="0"/>
              </a:rPr>
              <a:t>expert</a:t>
            </a:r>
          </a:p>
          <a:p>
            <a:pPr algn="ctr" eaLnBrk="1" fontAlgn="base" hangingPunct="1">
              <a:lnSpc>
                <a:spcPct val="170000"/>
              </a:lnSpc>
              <a:spcBef>
                <a:spcPct val="0"/>
              </a:spcBef>
              <a:spcAft>
                <a:spcPct val="0"/>
              </a:spcAft>
            </a:pPr>
            <a:r>
              <a:rPr lang="en-US" sz="2800" b="0" i="0" dirty="0">
                <a:solidFill>
                  <a:srgbClr val="000000"/>
                </a:solidFill>
                <a:latin typeface="Gill Sans MT" charset="0"/>
              </a:rPr>
              <a:t>who </a:t>
            </a:r>
            <a:r>
              <a:rPr lang="en-US" sz="2800" i="0" dirty="0">
                <a:solidFill>
                  <a:srgbClr val="9CCA00"/>
                </a:solidFill>
                <a:latin typeface="Gill Sans MT" charset="0"/>
              </a:rPr>
              <a:t>understands</a:t>
            </a:r>
            <a:r>
              <a:rPr lang="en-US" sz="2800" b="0" i="0" dirty="0">
                <a:solidFill>
                  <a:srgbClr val="000000"/>
                </a:solidFill>
                <a:latin typeface="Gill Sans MT" charset="0"/>
              </a:rPr>
              <a:t>, </a:t>
            </a:r>
            <a:r>
              <a:rPr lang="en-US" sz="2800" i="0" dirty="0">
                <a:solidFill>
                  <a:srgbClr val="FC9500"/>
                </a:solidFill>
                <a:latin typeface="Gill Sans MT" charset="0"/>
              </a:rPr>
              <a:t>advises</a:t>
            </a:r>
            <a:r>
              <a:rPr lang="en-US" sz="2800" b="0" i="0" dirty="0">
                <a:solidFill>
                  <a:srgbClr val="000000"/>
                </a:solidFill>
                <a:latin typeface="Gill Sans MT" charset="0"/>
              </a:rPr>
              <a:t> and </a:t>
            </a:r>
            <a:r>
              <a:rPr lang="en-US" sz="2800" i="0" dirty="0">
                <a:solidFill>
                  <a:srgbClr val="00AFE8"/>
                </a:solidFill>
                <a:latin typeface="Gill Sans MT" charset="0"/>
              </a:rPr>
              <a:t>connects</a:t>
            </a:r>
            <a:r>
              <a:rPr lang="en-US" sz="2800" b="0" i="0" dirty="0">
                <a:solidFill>
                  <a:srgbClr val="FFFFFF"/>
                </a:solidFill>
                <a:latin typeface="Gill Sans MT" charset="0"/>
              </a:rPr>
              <a:t>,</a:t>
            </a:r>
          </a:p>
          <a:p>
            <a:pPr algn="ctr" eaLnBrk="1" fontAlgn="base" hangingPunct="1">
              <a:lnSpc>
                <a:spcPct val="170000"/>
              </a:lnSpc>
              <a:spcBef>
                <a:spcPct val="0"/>
              </a:spcBef>
              <a:spcAft>
                <a:spcPct val="0"/>
              </a:spcAft>
            </a:pPr>
            <a:r>
              <a:rPr lang="en-US" sz="2800" b="0" i="0" dirty="0">
                <a:solidFill>
                  <a:srgbClr val="000000"/>
                </a:solidFill>
                <a:latin typeface="Gill Sans MT" charset="0"/>
              </a:rPr>
              <a:t>so that its customers</a:t>
            </a:r>
            <a:r>
              <a:rPr lang="en-US" sz="2800" b="0" i="0" dirty="0">
                <a:solidFill>
                  <a:srgbClr val="FFFFFF"/>
                </a:solidFill>
                <a:latin typeface="Gill Sans MT" charset="0"/>
              </a:rPr>
              <a:t> </a:t>
            </a:r>
          </a:p>
          <a:p>
            <a:pPr algn="ctr" eaLnBrk="1" fontAlgn="base" hangingPunct="1">
              <a:lnSpc>
                <a:spcPct val="170000"/>
              </a:lnSpc>
              <a:spcBef>
                <a:spcPct val="0"/>
              </a:spcBef>
              <a:spcAft>
                <a:spcPct val="0"/>
              </a:spcAft>
            </a:pPr>
            <a:r>
              <a:rPr lang="en-US" sz="2800" b="0" i="0" dirty="0">
                <a:solidFill>
                  <a:srgbClr val="000000"/>
                </a:solidFill>
                <a:latin typeface="Gill Sans MT" charset="0"/>
              </a:rPr>
              <a:t>can </a:t>
            </a:r>
            <a:r>
              <a:rPr lang="en-US" sz="2800" i="0" dirty="0">
                <a:solidFill>
                  <a:srgbClr val="D5001E"/>
                </a:solidFill>
                <a:latin typeface="Gill Sans MT" charset="0"/>
              </a:rPr>
              <a:t>adapt</a:t>
            </a:r>
            <a:r>
              <a:rPr lang="en-US" sz="2800" b="0" i="0" dirty="0">
                <a:solidFill>
                  <a:srgbClr val="000000"/>
                </a:solidFill>
                <a:latin typeface="Gill Sans MT" charset="0"/>
              </a:rPr>
              <a:t>, </a:t>
            </a:r>
            <a:r>
              <a:rPr lang="en-US" sz="2800" i="0" dirty="0">
                <a:solidFill>
                  <a:srgbClr val="9CCA00"/>
                </a:solidFill>
                <a:latin typeface="Gill Sans MT" charset="0"/>
              </a:rPr>
              <a:t>grow</a:t>
            </a:r>
            <a:r>
              <a:rPr lang="en-US" sz="2800" b="0" i="0" dirty="0">
                <a:solidFill>
                  <a:srgbClr val="000000"/>
                </a:solidFill>
                <a:latin typeface="Gill Sans MT" charset="0"/>
              </a:rPr>
              <a:t> and </a:t>
            </a:r>
            <a:r>
              <a:rPr lang="en-US" sz="2800" i="0" dirty="0">
                <a:solidFill>
                  <a:srgbClr val="00AFE8"/>
                </a:solidFill>
                <a:latin typeface="Gill Sans MT" charset="0"/>
              </a:rPr>
              <a:t>succeed</a:t>
            </a:r>
            <a:r>
              <a:rPr lang="en-US" sz="2800" b="0" i="0" dirty="0">
                <a:solidFill>
                  <a:srgbClr val="000000"/>
                </a:solidFill>
                <a:latin typeface="Gill Sans MT" charset="0"/>
              </a:rPr>
              <a:t>.</a:t>
            </a:r>
            <a:endParaRPr lang="en-US" sz="4400" i="0" dirty="0">
              <a:solidFill>
                <a:srgbClr val="000000"/>
              </a:solidFill>
              <a:latin typeface="Gill Sans MT" charset="0"/>
            </a:endParaRPr>
          </a:p>
        </p:txBody>
      </p:sp>
    </p:spTree>
    <p:extLst>
      <p:ext uri="{BB962C8B-B14F-4D97-AF65-F5344CB8AC3E}">
        <p14:creationId xmlns:p14="http://schemas.microsoft.com/office/powerpoint/2010/main" val="2383835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8538"/>
                                        </p:tgtEl>
                                        <p:attrNameLst>
                                          <p:attrName>style.visibility</p:attrName>
                                        </p:attrNameLst>
                                      </p:cBhvr>
                                      <p:to>
                                        <p:strVal val="visible"/>
                                      </p:to>
                                    </p:set>
                                    <p:animEffect transition="in" filter="wipe(left)">
                                      <p:cBhvr>
                                        <p:cTn id="7" dur="500"/>
                                        <p:tgtEl>
                                          <p:spTgt spid="278538"/>
                                        </p:tgtEl>
                                      </p:cBhvr>
                                    </p:animEffect>
                                  </p:childTnLst>
                                </p:cTn>
                              </p:par>
                            </p:childTnLst>
                          </p:cTn>
                        </p:par>
                        <p:par>
                          <p:cTn id="8" fill="hold" nodeType="afterGroup">
                            <p:stCondLst>
                              <p:cond delay="500"/>
                            </p:stCondLst>
                            <p:childTnLst>
                              <p:par>
                                <p:cTn id="9" presetID="22" presetClass="exit" presetSubtype="2" fill="hold" grpId="1" nodeType="afterEffect">
                                  <p:stCondLst>
                                    <p:cond delay="0"/>
                                  </p:stCondLst>
                                  <p:childTnLst>
                                    <p:animEffect transition="out" filter="wipe(right)">
                                      <p:cBhvr>
                                        <p:cTn id="10" dur="500"/>
                                        <p:tgtEl>
                                          <p:spTgt spid="278538"/>
                                        </p:tgtEl>
                                      </p:cBhvr>
                                    </p:animEffect>
                                    <p:set>
                                      <p:cBhvr>
                                        <p:cTn id="11" dur="1" fill="hold">
                                          <p:stCondLst>
                                            <p:cond delay="499"/>
                                          </p:stCondLst>
                                        </p:cTn>
                                        <p:tgtEl>
                                          <p:spTgt spid="278538"/>
                                        </p:tgtEl>
                                        <p:attrNameLst>
                                          <p:attrName>style.visibility</p:attrName>
                                        </p:attrNameLst>
                                      </p:cBhvr>
                                      <p:to>
                                        <p:strVal val="hidden"/>
                                      </p:to>
                                    </p:set>
                                  </p:childTnLst>
                                </p:cTn>
                              </p:par>
                              <p:par>
                                <p:cTn id="12" presetID="22" presetClass="entr" presetSubtype="4" fill="hold" grpId="0" nodeType="withEffect">
                                  <p:stCondLst>
                                    <p:cond delay="0"/>
                                  </p:stCondLst>
                                  <p:childTnLst>
                                    <p:set>
                                      <p:cBhvr>
                                        <p:cTn id="13" dur="1" fill="hold">
                                          <p:stCondLst>
                                            <p:cond delay="0"/>
                                          </p:stCondLst>
                                        </p:cTn>
                                        <p:tgtEl>
                                          <p:spTgt spid="278539"/>
                                        </p:tgtEl>
                                        <p:attrNameLst>
                                          <p:attrName>style.visibility</p:attrName>
                                        </p:attrNameLst>
                                      </p:cBhvr>
                                      <p:to>
                                        <p:strVal val="visible"/>
                                      </p:to>
                                    </p:set>
                                    <p:animEffect transition="in" filter="wipe(down)">
                                      <p:cBhvr>
                                        <p:cTn id="14" dur="500"/>
                                        <p:tgtEl>
                                          <p:spTgt spid="278539"/>
                                        </p:tgtEl>
                                      </p:cBhvr>
                                    </p:animEffect>
                                  </p:childTnLst>
                                </p:cTn>
                              </p:par>
                            </p:childTnLst>
                          </p:cTn>
                        </p:par>
                        <p:par>
                          <p:cTn id="15" fill="hold" nodeType="afterGroup">
                            <p:stCondLst>
                              <p:cond delay="1000"/>
                            </p:stCondLst>
                            <p:childTnLst>
                              <p:par>
                                <p:cTn id="16" presetID="22" presetClass="exit" presetSubtype="1" fill="hold" grpId="1" nodeType="afterEffect">
                                  <p:stCondLst>
                                    <p:cond delay="0"/>
                                  </p:stCondLst>
                                  <p:childTnLst>
                                    <p:animEffect transition="out" filter="wipe(up)">
                                      <p:cBhvr>
                                        <p:cTn id="17" dur="500"/>
                                        <p:tgtEl>
                                          <p:spTgt spid="278539"/>
                                        </p:tgtEl>
                                      </p:cBhvr>
                                    </p:animEffect>
                                    <p:set>
                                      <p:cBhvr>
                                        <p:cTn id="18" dur="1" fill="hold">
                                          <p:stCondLst>
                                            <p:cond delay="499"/>
                                          </p:stCondLst>
                                        </p:cTn>
                                        <p:tgtEl>
                                          <p:spTgt spid="278539"/>
                                        </p:tgtEl>
                                        <p:attrNameLst>
                                          <p:attrName>style.visibility</p:attrName>
                                        </p:attrNameLst>
                                      </p:cBhvr>
                                      <p:to>
                                        <p:strVal val="hidden"/>
                                      </p:to>
                                    </p:se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78540"/>
                                        </p:tgtEl>
                                        <p:attrNameLst>
                                          <p:attrName>style.visibility</p:attrName>
                                        </p:attrNameLst>
                                      </p:cBhvr>
                                      <p:to>
                                        <p:strVal val="visible"/>
                                      </p:to>
                                    </p:set>
                                    <p:animEffect transition="in" filter="wipe(left)">
                                      <p:cBhvr>
                                        <p:cTn id="22" dur="1000"/>
                                        <p:tgtEl>
                                          <p:spTgt spid="278540"/>
                                        </p:tgtEl>
                                      </p:cBhvr>
                                    </p:animEffect>
                                  </p:childTnLst>
                                </p:cTn>
                              </p:par>
                            </p:childTnLst>
                          </p:cTn>
                        </p:par>
                        <p:par>
                          <p:cTn id="23" fill="hold" nodeType="afterGroup">
                            <p:stCondLst>
                              <p:cond delay="2500"/>
                            </p:stCondLst>
                            <p:childTnLst>
                              <p:par>
                                <p:cTn id="24" presetID="22" presetClass="exit" presetSubtype="2" fill="hold" grpId="1" nodeType="afterEffect">
                                  <p:stCondLst>
                                    <p:cond delay="0"/>
                                  </p:stCondLst>
                                  <p:childTnLst>
                                    <p:animEffect transition="out" filter="wipe(right)">
                                      <p:cBhvr>
                                        <p:cTn id="25" dur="500"/>
                                        <p:tgtEl>
                                          <p:spTgt spid="278540"/>
                                        </p:tgtEl>
                                      </p:cBhvr>
                                    </p:animEffect>
                                    <p:set>
                                      <p:cBhvr>
                                        <p:cTn id="26" dur="1" fill="hold">
                                          <p:stCondLst>
                                            <p:cond delay="499"/>
                                          </p:stCondLst>
                                        </p:cTn>
                                        <p:tgtEl>
                                          <p:spTgt spid="278540"/>
                                        </p:tgtEl>
                                        <p:attrNameLst>
                                          <p:attrName>style.visibility</p:attrName>
                                        </p:attrNameLst>
                                      </p:cBhvr>
                                      <p:to>
                                        <p:strVal val="hidden"/>
                                      </p:to>
                                    </p:set>
                                  </p:childTnLst>
                                </p:cTn>
                              </p:par>
                            </p:childTnLst>
                          </p:cTn>
                        </p:par>
                        <p:par>
                          <p:cTn id="27" fill="hold" nodeType="afterGroup">
                            <p:stCondLst>
                              <p:cond delay="3000"/>
                            </p:stCondLst>
                            <p:childTnLst>
                              <p:par>
                                <p:cTn id="28" presetID="22" presetClass="entr" presetSubtype="1" fill="hold" grpId="0" nodeType="afterEffect">
                                  <p:stCondLst>
                                    <p:cond delay="1000"/>
                                  </p:stCondLst>
                                  <p:childTnLst>
                                    <p:set>
                                      <p:cBhvr>
                                        <p:cTn id="29" dur="1" fill="hold">
                                          <p:stCondLst>
                                            <p:cond delay="0"/>
                                          </p:stCondLst>
                                        </p:cTn>
                                        <p:tgtEl>
                                          <p:spTgt spid="278541">
                                            <p:txEl>
                                              <p:pRg st="0" end="0"/>
                                            </p:txEl>
                                          </p:spTgt>
                                        </p:tgtEl>
                                        <p:attrNameLst>
                                          <p:attrName>style.visibility</p:attrName>
                                        </p:attrNameLst>
                                      </p:cBhvr>
                                      <p:to>
                                        <p:strVal val="visible"/>
                                      </p:to>
                                    </p:set>
                                    <p:animEffect transition="in" filter="wipe(up)">
                                      <p:cBhvr>
                                        <p:cTn id="30" dur="1000"/>
                                        <p:tgtEl>
                                          <p:spTgt spid="278541">
                                            <p:txEl>
                                              <p:pRg st="0" end="0"/>
                                            </p:txEl>
                                          </p:spTgt>
                                        </p:tgtEl>
                                      </p:cBhvr>
                                    </p:animEffect>
                                  </p:childTnLst>
                                </p:cTn>
                              </p:par>
                            </p:childTnLst>
                          </p:cTn>
                        </p:par>
                        <p:par>
                          <p:cTn id="31" fill="hold" nodeType="afterGroup">
                            <p:stCondLst>
                              <p:cond delay="5000"/>
                            </p:stCondLst>
                            <p:childTnLst>
                              <p:par>
                                <p:cTn id="32" presetID="22" presetClass="entr" presetSubtype="1" fill="hold" grpId="0" nodeType="afterEffect">
                                  <p:stCondLst>
                                    <p:cond delay="0"/>
                                  </p:stCondLst>
                                  <p:childTnLst>
                                    <p:set>
                                      <p:cBhvr>
                                        <p:cTn id="33" dur="1" fill="hold">
                                          <p:stCondLst>
                                            <p:cond delay="0"/>
                                          </p:stCondLst>
                                        </p:cTn>
                                        <p:tgtEl>
                                          <p:spTgt spid="278541">
                                            <p:txEl>
                                              <p:pRg st="1" end="1"/>
                                            </p:txEl>
                                          </p:spTgt>
                                        </p:tgtEl>
                                        <p:attrNameLst>
                                          <p:attrName>style.visibility</p:attrName>
                                        </p:attrNameLst>
                                      </p:cBhvr>
                                      <p:to>
                                        <p:strVal val="visible"/>
                                      </p:to>
                                    </p:set>
                                    <p:animEffect transition="in" filter="wipe(up)">
                                      <p:cBhvr>
                                        <p:cTn id="34" dur="1000"/>
                                        <p:tgtEl>
                                          <p:spTgt spid="278541">
                                            <p:txEl>
                                              <p:pRg st="1" end="1"/>
                                            </p:txEl>
                                          </p:spTgt>
                                        </p:tgtEl>
                                      </p:cBhvr>
                                    </p:animEffect>
                                  </p:childTnLst>
                                </p:cTn>
                              </p:par>
                            </p:childTnLst>
                          </p:cTn>
                        </p:par>
                        <p:par>
                          <p:cTn id="35" fill="hold" nodeType="afterGroup">
                            <p:stCondLst>
                              <p:cond delay="6000"/>
                            </p:stCondLst>
                            <p:childTnLst>
                              <p:par>
                                <p:cTn id="36" presetID="22" presetClass="entr" presetSubtype="1" fill="hold" grpId="0" nodeType="afterEffect">
                                  <p:stCondLst>
                                    <p:cond delay="0"/>
                                  </p:stCondLst>
                                  <p:childTnLst>
                                    <p:set>
                                      <p:cBhvr>
                                        <p:cTn id="37" dur="1" fill="hold">
                                          <p:stCondLst>
                                            <p:cond delay="0"/>
                                          </p:stCondLst>
                                        </p:cTn>
                                        <p:tgtEl>
                                          <p:spTgt spid="278541">
                                            <p:txEl>
                                              <p:pRg st="2" end="2"/>
                                            </p:txEl>
                                          </p:spTgt>
                                        </p:tgtEl>
                                        <p:attrNameLst>
                                          <p:attrName>style.visibility</p:attrName>
                                        </p:attrNameLst>
                                      </p:cBhvr>
                                      <p:to>
                                        <p:strVal val="visible"/>
                                      </p:to>
                                    </p:set>
                                    <p:animEffect transition="in" filter="wipe(up)">
                                      <p:cBhvr>
                                        <p:cTn id="38" dur="1000"/>
                                        <p:tgtEl>
                                          <p:spTgt spid="278541">
                                            <p:txEl>
                                              <p:pRg st="2" end="2"/>
                                            </p:txEl>
                                          </p:spTgt>
                                        </p:tgtEl>
                                      </p:cBhvr>
                                    </p:animEffect>
                                  </p:childTnLst>
                                </p:cTn>
                              </p:par>
                            </p:childTnLst>
                          </p:cTn>
                        </p:par>
                        <p:par>
                          <p:cTn id="39" fill="hold" nodeType="afterGroup">
                            <p:stCondLst>
                              <p:cond delay="7000"/>
                            </p:stCondLst>
                            <p:childTnLst>
                              <p:par>
                                <p:cTn id="40" presetID="22" presetClass="entr" presetSubtype="1" fill="hold" grpId="0" nodeType="afterEffect">
                                  <p:stCondLst>
                                    <p:cond delay="0"/>
                                  </p:stCondLst>
                                  <p:childTnLst>
                                    <p:set>
                                      <p:cBhvr>
                                        <p:cTn id="41" dur="1" fill="hold">
                                          <p:stCondLst>
                                            <p:cond delay="0"/>
                                          </p:stCondLst>
                                        </p:cTn>
                                        <p:tgtEl>
                                          <p:spTgt spid="278541">
                                            <p:txEl>
                                              <p:pRg st="3" end="3"/>
                                            </p:txEl>
                                          </p:spTgt>
                                        </p:tgtEl>
                                        <p:attrNameLst>
                                          <p:attrName>style.visibility</p:attrName>
                                        </p:attrNameLst>
                                      </p:cBhvr>
                                      <p:to>
                                        <p:strVal val="visible"/>
                                      </p:to>
                                    </p:set>
                                    <p:animEffect transition="in" filter="wipe(up)">
                                      <p:cBhvr>
                                        <p:cTn id="42" dur="1000"/>
                                        <p:tgtEl>
                                          <p:spTgt spid="27854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8" grpId="0" animBg="1"/>
      <p:bldP spid="278538" grpId="1" animBg="1"/>
      <p:bldP spid="278539" grpId="0" animBg="1"/>
      <p:bldP spid="278539" grpId="1" animBg="1"/>
      <p:bldP spid="278540" grpId="0" animBg="1"/>
      <p:bldP spid="278540" grpId="1" animBg="1"/>
      <p:bldP spid="27854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14000"/>
              </a:lnSpc>
              <a:spcBef>
                <a:spcPts val="700"/>
              </a:spcBef>
              <a:spcAft>
                <a:spcPts val="700"/>
              </a:spcAft>
            </a:pPr>
            <a:r>
              <a:rPr lang="en-US" dirty="0" smtClean="0"/>
              <a:t>In five years (2019), who are your organization’s top leaders/employees</a:t>
            </a:r>
            <a:r>
              <a:rPr lang="en-US" smtClean="0"/>
              <a:t>? How </a:t>
            </a:r>
            <a:r>
              <a:rPr lang="en-US" dirty="0" smtClean="0"/>
              <a:t>are these positions or people different from today?</a:t>
            </a:r>
          </a:p>
          <a:p>
            <a:pPr>
              <a:lnSpc>
                <a:spcPct val="114000"/>
              </a:lnSpc>
              <a:spcBef>
                <a:spcPts val="700"/>
              </a:spcBef>
              <a:spcAft>
                <a:spcPts val="700"/>
              </a:spcAft>
            </a:pPr>
            <a:r>
              <a:rPr lang="en-US" dirty="0" smtClean="0"/>
              <a:t>What are you doing to develop these future leaders?</a:t>
            </a:r>
          </a:p>
          <a:p>
            <a:pPr>
              <a:lnSpc>
                <a:spcPct val="114000"/>
              </a:lnSpc>
              <a:spcBef>
                <a:spcPts val="700"/>
              </a:spcBef>
              <a:spcAft>
                <a:spcPts val="700"/>
              </a:spcAft>
            </a:pPr>
            <a:r>
              <a:rPr lang="en-US" dirty="0" smtClean="0"/>
              <a:t>How do you find &amp; attract talent today to fill critical positions?</a:t>
            </a:r>
          </a:p>
          <a:p>
            <a:pPr>
              <a:lnSpc>
                <a:spcPct val="114000"/>
              </a:lnSpc>
              <a:spcBef>
                <a:spcPts val="700"/>
              </a:spcBef>
              <a:spcAft>
                <a:spcPts val="700"/>
              </a:spcAft>
            </a:pPr>
            <a:r>
              <a:rPr lang="en-US" dirty="0" smtClean="0"/>
              <a:t>How do you invest in making your culture have an competitive advantage?</a:t>
            </a:r>
          </a:p>
          <a:p>
            <a:pPr>
              <a:lnSpc>
                <a:spcPct val="114000"/>
              </a:lnSpc>
              <a:spcBef>
                <a:spcPts val="700"/>
              </a:spcBef>
              <a:spcAft>
                <a:spcPts val="700"/>
              </a:spcAft>
            </a:pPr>
            <a:r>
              <a:rPr lang="en-US" dirty="0" smtClean="0"/>
              <a:t>What are your biggest talent challenges in 2014?</a:t>
            </a:r>
            <a:endParaRPr lang="en-US" dirty="0"/>
          </a:p>
        </p:txBody>
      </p:sp>
      <p:sp>
        <p:nvSpPr>
          <p:cNvPr id="3" name="Title 2"/>
          <p:cNvSpPr>
            <a:spLocks noGrp="1"/>
          </p:cNvSpPr>
          <p:nvPr>
            <p:ph type="title"/>
          </p:nvPr>
        </p:nvSpPr>
        <p:spPr/>
        <p:txBody>
          <a:bodyPr/>
          <a:lstStyle/>
          <a:p>
            <a:pPr algn="ctr"/>
            <a:r>
              <a:rPr lang="en-US" dirty="0" smtClean="0"/>
              <a:t>Your Talent</a:t>
            </a:r>
            <a:endParaRPr lang="en-US" dirty="0"/>
          </a:p>
        </p:txBody>
      </p:sp>
    </p:spTree>
    <p:extLst>
      <p:ext uri="{BB962C8B-B14F-4D97-AF65-F5344CB8AC3E}">
        <p14:creationId xmlns:p14="http://schemas.microsoft.com/office/powerpoint/2010/main" val="585524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Non-profit organizations are hiring again!</a:t>
            </a:r>
          </a:p>
          <a:p>
            <a:r>
              <a:rPr lang="en-US" dirty="0" smtClean="0"/>
              <a:t>10.7 million employed by the nonprofit sector – 3</a:t>
            </a:r>
            <a:r>
              <a:rPr lang="en-US" baseline="30000" dirty="0" smtClean="0"/>
              <a:t>rd</a:t>
            </a:r>
            <a:r>
              <a:rPr lang="en-US" dirty="0" smtClean="0"/>
              <a:t> largest US industry behind retail and manufacturing</a:t>
            </a:r>
          </a:p>
          <a:p>
            <a:pPr lvl="1"/>
            <a:r>
              <a:rPr lang="en-US" dirty="0" smtClean="0"/>
              <a:t>Job growth is prevalent amongst all subsectors (health, arts/culture, human services, environmental, etc.)</a:t>
            </a:r>
          </a:p>
          <a:p>
            <a:r>
              <a:rPr lang="en-US" dirty="0" smtClean="0"/>
              <a:t>Only 15% of non-profit organizations have a recruitment budget</a:t>
            </a:r>
          </a:p>
          <a:p>
            <a:r>
              <a:rPr lang="en-US" dirty="0" smtClean="0"/>
              <a:t>2013 turnover rate was 16%</a:t>
            </a:r>
          </a:p>
          <a:p>
            <a:pPr lvl="1"/>
            <a:r>
              <a:rPr lang="en-US" dirty="0" smtClean="0"/>
              <a:t>Inability to pay competitively (32%)</a:t>
            </a:r>
          </a:p>
          <a:p>
            <a:pPr lvl="1"/>
            <a:r>
              <a:rPr lang="en-US" dirty="0" smtClean="0"/>
              <a:t>Inability to promote top talent (19%)</a:t>
            </a:r>
          </a:p>
          <a:p>
            <a:pPr lvl="1"/>
            <a:r>
              <a:rPr lang="en-US" dirty="0" smtClean="0"/>
              <a:t>Excessive workloads (16%)</a:t>
            </a:r>
          </a:p>
          <a:p>
            <a:pPr lvl="1"/>
            <a:endParaRPr lang="en-US" dirty="0"/>
          </a:p>
        </p:txBody>
      </p:sp>
      <p:sp>
        <p:nvSpPr>
          <p:cNvPr id="3" name="Title 2"/>
          <p:cNvSpPr>
            <a:spLocks noGrp="1"/>
          </p:cNvSpPr>
          <p:nvPr>
            <p:ph type="title"/>
          </p:nvPr>
        </p:nvSpPr>
        <p:spPr/>
        <p:txBody>
          <a:bodyPr/>
          <a:lstStyle/>
          <a:p>
            <a:r>
              <a:rPr lang="en-US" dirty="0" smtClean="0"/>
              <a:t>Talent Trends in the Non-profit Industry</a:t>
            </a:r>
            <a:endParaRPr lang="en-US" dirty="0"/>
          </a:p>
        </p:txBody>
      </p:sp>
      <p:sp>
        <p:nvSpPr>
          <p:cNvPr id="4" name="TextBox 3"/>
          <p:cNvSpPr txBox="1"/>
          <p:nvPr/>
        </p:nvSpPr>
        <p:spPr>
          <a:xfrm>
            <a:off x="1166884" y="6572155"/>
            <a:ext cx="3352800" cy="276999"/>
          </a:xfrm>
          <a:prstGeom prst="rect">
            <a:avLst/>
          </a:prstGeom>
          <a:noFill/>
        </p:spPr>
        <p:txBody>
          <a:bodyPr wrap="square" rtlCol="0">
            <a:spAutoFit/>
          </a:bodyPr>
          <a:lstStyle/>
          <a:p>
            <a:r>
              <a:rPr lang="en-US" sz="1200" dirty="0" err="1" smtClean="0"/>
              <a:t>nonprofitHR</a:t>
            </a:r>
            <a:r>
              <a:rPr lang="en-US" sz="1200" dirty="0" smtClean="0"/>
              <a:t> 2014 Employment Practices Survey</a:t>
            </a:r>
            <a:endParaRPr lang="en-US" sz="1200" dirty="0"/>
          </a:p>
        </p:txBody>
      </p:sp>
    </p:spTree>
    <p:extLst>
      <p:ext uri="{BB962C8B-B14F-4D97-AF65-F5344CB8AC3E}">
        <p14:creationId xmlns:p14="http://schemas.microsoft.com/office/powerpoint/2010/main" val="69147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dirty="0" smtClean="0"/>
              <a:t>QTI 2014 Talent Planning Survey</a:t>
            </a:r>
            <a:br>
              <a:rPr lang="en-US" dirty="0" smtClean="0"/>
            </a:br>
            <a:r>
              <a:rPr lang="en-US" dirty="0" smtClean="0"/>
              <a:t>Talent Challenges in 2014</a:t>
            </a:r>
          </a:p>
        </p:txBody>
      </p:sp>
      <p:sp>
        <p:nvSpPr>
          <p:cNvPr id="21507" name="Content Placeholder 2"/>
          <p:cNvSpPr>
            <a:spLocks noGrp="1"/>
          </p:cNvSpPr>
          <p:nvPr>
            <p:ph idx="1"/>
          </p:nvPr>
        </p:nvSpPr>
        <p:spPr/>
        <p:txBody>
          <a:bodyPr/>
          <a:lstStyle/>
          <a:p>
            <a:pPr marL="0" indent="0">
              <a:buNone/>
            </a:pPr>
            <a:r>
              <a:rPr lang="en-US" sz="2000" i="1" dirty="0" smtClean="0">
                <a:solidFill>
                  <a:srgbClr val="C00000"/>
                </a:solidFill>
              </a:rPr>
              <a:t>Respondents included for-profit and non-profit organizations in Wisconsin across a wide spectrum of industries and sizes. </a:t>
            </a:r>
          </a:p>
          <a:p>
            <a:pPr marL="0" indent="0">
              <a:buNone/>
            </a:pPr>
            <a:endParaRPr lang="en-US" sz="2000" i="1" dirty="0" smtClean="0"/>
          </a:p>
          <a:p>
            <a:r>
              <a:rPr lang="en-US" dirty="0" smtClean="0"/>
              <a:t>Respondents view </a:t>
            </a:r>
            <a:r>
              <a:rPr lang="en-US" dirty="0"/>
              <a:t>the following as </a:t>
            </a:r>
            <a:r>
              <a:rPr lang="en-US" dirty="0" smtClean="0"/>
              <a:t>“significant” </a:t>
            </a:r>
            <a:r>
              <a:rPr lang="en-US" dirty="0"/>
              <a:t>to </a:t>
            </a:r>
            <a:r>
              <a:rPr lang="en-US" dirty="0" smtClean="0"/>
              <a:t>“moderate” </a:t>
            </a:r>
            <a:r>
              <a:rPr lang="en-US" dirty="0"/>
              <a:t>challenges in 2014: </a:t>
            </a:r>
          </a:p>
          <a:p>
            <a:pPr marL="914400" lvl="1" indent="-457200">
              <a:buFont typeface="+mj-lt"/>
              <a:buAutoNum type="arabicPeriod"/>
            </a:pPr>
            <a:r>
              <a:rPr lang="en-US" dirty="0" smtClean="0"/>
              <a:t>Attracting </a:t>
            </a:r>
            <a:r>
              <a:rPr lang="en-US" dirty="0"/>
              <a:t>the right talent </a:t>
            </a:r>
            <a:r>
              <a:rPr lang="en-US" dirty="0" smtClean="0"/>
              <a:t>(80%)</a:t>
            </a:r>
          </a:p>
          <a:p>
            <a:pPr marL="914400" lvl="1" indent="-457200">
              <a:buFont typeface="+mj-lt"/>
              <a:buAutoNum type="arabicPeriod"/>
            </a:pPr>
            <a:r>
              <a:rPr lang="en-US" dirty="0" smtClean="0"/>
              <a:t>Improving </a:t>
            </a:r>
            <a:r>
              <a:rPr lang="en-US" dirty="0"/>
              <a:t>leadership development and succession </a:t>
            </a:r>
            <a:r>
              <a:rPr lang="en-US" dirty="0" smtClean="0"/>
              <a:t>planning (78%)</a:t>
            </a:r>
          </a:p>
          <a:p>
            <a:pPr marL="914400" lvl="1" indent="-457200">
              <a:buFont typeface="+mj-lt"/>
              <a:buAutoNum type="arabicPeriod"/>
            </a:pPr>
            <a:r>
              <a:rPr lang="en-US" dirty="0" smtClean="0"/>
              <a:t>Preparing </a:t>
            </a:r>
            <a:r>
              <a:rPr lang="en-US" dirty="0"/>
              <a:t>for healthcare reform (PPACA</a:t>
            </a:r>
            <a:r>
              <a:rPr lang="en-US" dirty="0" smtClean="0"/>
              <a:t>) (67%)</a:t>
            </a:r>
            <a:endParaRPr lang="en-US" dirty="0"/>
          </a:p>
          <a:p>
            <a:pPr marL="914400" lvl="1" indent="-457200">
              <a:buFont typeface="+mj-lt"/>
              <a:buAutoNum type="arabicPeriod"/>
            </a:pPr>
            <a:r>
              <a:rPr lang="en-US" dirty="0" smtClean="0"/>
              <a:t>Enhancing </a:t>
            </a:r>
            <a:r>
              <a:rPr lang="en-US" dirty="0"/>
              <a:t>employee </a:t>
            </a:r>
            <a:r>
              <a:rPr lang="en-US" dirty="0" smtClean="0"/>
              <a:t>engagement (67%)</a:t>
            </a:r>
          </a:p>
          <a:p>
            <a:pPr marL="914400" lvl="1" indent="-457200">
              <a:buFont typeface="+mj-lt"/>
              <a:buAutoNum type="arabicPeriod"/>
            </a:pPr>
            <a:r>
              <a:rPr lang="en-US" dirty="0" smtClean="0"/>
              <a:t>Improving performance management (66%)</a:t>
            </a:r>
          </a:p>
          <a:p>
            <a:pPr marL="914400" lvl="1" indent="-457200">
              <a:buFont typeface="+mj-lt"/>
              <a:buAutoNum type="arabicPeriod"/>
            </a:pPr>
            <a:r>
              <a:rPr lang="en-US" dirty="0" smtClean="0"/>
              <a:t>Retaining the right talent (58%)</a:t>
            </a:r>
          </a:p>
          <a:p>
            <a:pPr lvl="1"/>
            <a:endParaRPr lang="en-US" dirty="0" smtClean="0"/>
          </a:p>
          <a:p>
            <a:endParaRPr lang="en-US" sz="800" dirty="0" smtClean="0"/>
          </a:p>
        </p:txBody>
      </p:sp>
    </p:spTree>
    <p:extLst>
      <p:ext uri="{BB962C8B-B14F-4D97-AF65-F5344CB8AC3E}">
        <p14:creationId xmlns:p14="http://schemas.microsoft.com/office/powerpoint/2010/main" val="2643292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8007456"/>
              </p:ext>
            </p:extLst>
          </p:nvPr>
        </p:nvGraphicFramePr>
        <p:xfrm>
          <a:off x="1295400" y="1600200"/>
          <a:ext cx="76962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a:t>Finding, Attracting and Hiring Talent</a:t>
            </a:r>
            <a:br>
              <a:rPr lang="en-US" dirty="0"/>
            </a:br>
            <a:r>
              <a:rPr lang="en-US" dirty="0"/>
              <a:t>Quantity</a:t>
            </a:r>
          </a:p>
        </p:txBody>
      </p:sp>
      <p:sp>
        <p:nvSpPr>
          <p:cNvPr id="5" name="TextBox 4"/>
          <p:cNvSpPr txBox="1"/>
          <p:nvPr/>
        </p:nvSpPr>
        <p:spPr>
          <a:xfrm>
            <a:off x="1166884" y="6572155"/>
            <a:ext cx="3352800" cy="276999"/>
          </a:xfrm>
          <a:prstGeom prst="rect">
            <a:avLst/>
          </a:prstGeom>
          <a:noFill/>
        </p:spPr>
        <p:txBody>
          <a:bodyPr wrap="square" rtlCol="0">
            <a:spAutoFit/>
          </a:bodyPr>
          <a:lstStyle/>
          <a:p>
            <a:r>
              <a:rPr lang="en-US" sz="1200" dirty="0" smtClean="0"/>
              <a:t>Bureau of Labor Statistics, OEA</a:t>
            </a:r>
            <a:endParaRPr lang="en-US" sz="1200" dirty="0"/>
          </a:p>
        </p:txBody>
      </p:sp>
    </p:spTree>
    <p:extLst>
      <p:ext uri="{BB962C8B-B14F-4D97-AF65-F5344CB8AC3E}">
        <p14:creationId xmlns:p14="http://schemas.microsoft.com/office/powerpoint/2010/main" val="2616233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332922928"/>
              </p:ext>
            </p:extLst>
          </p:nvPr>
        </p:nvGraphicFramePr>
        <p:xfrm>
          <a:off x="1219200" y="1198728"/>
          <a:ext cx="7924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1295400" y="152400"/>
            <a:ext cx="7696200" cy="1143000"/>
          </a:xfrm>
        </p:spPr>
        <p:txBody>
          <a:bodyPr/>
          <a:lstStyle/>
          <a:p>
            <a:r>
              <a:rPr lang="en-US" dirty="0"/>
              <a:t>Finding, Attracting and Hiring Talent</a:t>
            </a:r>
            <a:br>
              <a:rPr lang="en-US" dirty="0"/>
            </a:br>
            <a:r>
              <a:rPr lang="en-US" dirty="0" smtClean="0"/>
              <a:t>Quantity</a:t>
            </a:r>
            <a:endParaRPr lang="en-US" dirty="0"/>
          </a:p>
        </p:txBody>
      </p:sp>
    </p:spTree>
    <p:extLst>
      <p:ext uri="{BB962C8B-B14F-4D97-AF65-F5344CB8AC3E}">
        <p14:creationId xmlns:p14="http://schemas.microsoft.com/office/powerpoint/2010/main" val="1281195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09238789"/>
              </p:ext>
            </p:extLst>
          </p:nvPr>
        </p:nvGraphicFramePr>
        <p:xfrm>
          <a:off x="914400" y="1371600"/>
          <a:ext cx="4495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smtClean="0"/>
              <a:t/>
            </a:r>
            <a:br>
              <a:rPr lang="en-US" dirty="0" smtClean="0"/>
            </a:br>
            <a:r>
              <a:rPr lang="en-US" dirty="0" smtClean="0"/>
              <a:t>Finding</a:t>
            </a:r>
            <a:r>
              <a:rPr lang="en-US" dirty="0"/>
              <a:t>, Attracting and Hiring Talent</a:t>
            </a:r>
            <a:br>
              <a:rPr lang="en-US" dirty="0"/>
            </a:br>
            <a:r>
              <a:rPr lang="en-US" dirty="0"/>
              <a:t>Quality</a:t>
            </a:r>
          </a:p>
        </p:txBody>
      </p:sp>
      <p:graphicFrame>
        <p:nvGraphicFramePr>
          <p:cNvPr id="5" name="Chart 4"/>
          <p:cNvGraphicFramePr/>
          <p:nvPr>
            <p:extLst>
              <p:ext uri="{D42A27DB-BD31-4B8C-83A1-F6EECF244321}">
                <p14:modId xmlns:p14="http://schemas.microsoft.com/office/powerpoint/2010/main" val="2087430812"/>
              </p:ext>
            </p:extLst>
          </p:nvPr>
        </p:nvGraphicFramePr>
        <p:xfrm>
          <a:off x="3962400" y="1371600"/>
          <a:ext cx="6019800" cy="4953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36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Finding, Attracting and Hiring Talent</a:t>
            </a:r>
            <a:br>
              <a:rPr lang="en-US" dirty="0"/>
            </a:br>
            <a:r>
              <a:rPr lang="en-US" dirty="0"/>
              <a:t>Quality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4991832"/>
              </p:ext>
            </p:extLst>
          </p:nvPr>
        </p:nvGraphicFramePr>
        <p:xfrm>
          <a:off x="1295400" y="1600200"/>
          <a:ext cx="76962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752600" y="6477000"/>
            <a:ext cx="4953000" cy="276999"/>
          </a:xfrm>
          <a:prstGeom prst="rect">
            <a:avLst/>
          </a:prstGeom>
          <a:noFill/>
        </p:spPr>
        <p:txBody>
          <a:bodyPr wrap="square" rtlCol="0">
            <a:spAutoFit/>
          </a:bodyPr>
          <a:lstStyle/>
          <a:p>
            <a:r>
              <a:rPr lang="en-US" sz="1200" dirty="0" smtClean="0"/>
              <a:t>Source: ACS for Today’s skills; Moody’s Analytics for tomorrow’s Demand</a:t>
            </a:r>
            <a:endParaRPr lang="en-US" sz="1200" dirty="0"/>
          </a:p>
        </p:txBody>
      </p:sp>
      <p:sp>
        <p:nvSpPr>
          <p:cNvPr id="8" name="TextBox 7"/>
          <p:cNvSpPr txBox="1"/>
          <p:nvPr/>
        </p:nvSpPr>
        <p:spPr>
          <a:xfrm>
            <a:off x="1371600" y="1290135"/>
            <a:ext cx="5029200" cy="369332"/>
          </a:xfrm>
          <a:prstGeom prst="rect">
            <a:avLst/>
          </a:prstGeom>
          <a:noFill/>
        </p:spPr>
        <p:txBody>
          <a:bodyPr wrap="square" rtlCol="0">
            <a:spAutoFit/>
          </a:bodyPr>
          <a:lstStyle/>
          <a:p>
            <a:r>
              <a:rPr lang="en-US" b="1" dirty="0" smtClean="0"/>
              <a:t>Tomorrow’s Jobs will Require Increased skills</a:t>
            </a:r>
          </a:p>
        </p:txBody>
      </p:sp>
    </p:spTree>
    <p:extLst>
      <p:ext uri="{BB962C8B-B14F-4D97-AF65-F5344CB8AC3E}">
        <p14:creationId xmlns:p14="http://schemas.microsoft.com/office/powerpoint/2010/main" val="2148695228"/>
      </p:ext>
    </p:extLst>
  </p:cSld>
  <p:clrMapOvr>
    <a:masterClrMapping/>
  </p:clrMapOvr>
</p:sld>
</file>

<file path=ppt/theme/theme1.xml><?xml version="1.0" encoding="utf-8"?>
<a:theme xmlns:a="http://schemas.openxmlformats.org/drawingml/2006/main" name="Default Design">
  <a:themeElements>
    <a:clrScheme name="Custom 1">
      <a:dk1>
        <a:sysClr val="windowText" lastClr="000000"/>
      </a:dk1>
      <a:lt1>
        <a:sysClr val="window" lastClr="FFFFFF"/>
      </a:lt1>
      <a:dk2>
        <a:srgbClr val="464646"/>
      </a:dk2>
      <a:lt2>
        <a:srgbClr val="DEF5FA"/>
      </a:lt2>
      <a:accent1>
        <a:srgbClr val="0070C0"/>
      </a:accent1>
      <a:accent2>
        <a:srgbClr val="DA1F28"/>
      </a:accent2>
      <a:accent3>
        <a:srgbClr val="EB641B"/>
      </a:accent3>
      <a:accent4>
        <a:srgbClr val="2A4A75"/>
      </a:accent4>
      <a:accent5>
        <a:srgbClr val="1FADCC"/>
      </a:accent5>
      <a:accent6>
        <a:srgbClr val="7D3C4A"/>
      </a:accent6>
      <a:hlink>
        <a:srgbClr val="FF8119"/>
      </a:hlink>
      <a:folHlink>
        <a:srgbClr val="44B9E8"/>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4774</TotalTime>
  <Words>1519</Words>
  <Application>Microsoft Office PowerPoint</Application>
  <PresentationFormat>On-screen Show (4:3)</PresentationFormat>
  <Paragraphs>268</Paragraphs>
  <Slides>22</Slides>
  <Notes>21</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Default Design</vt:lpstr>
      <vt:lpstr>1_Default Design</vt:lpstr>
      <vt:lpstr>2_Default Design</vt:lpstr>
      <vt:lpstr> Attract, Retain,  Develop &amp; Engage  The Best Talent</vt:lpstr>
      <vt:lpstr>QTI Group Overview</vt:lpstr>
      <vt:lpstr>Your Talent</vt:lpstr>
      <vt:lpstr>Talent Trends in the Non-profit Industry</vt:lpstr>
      <vt:lpstr>QTI 2014 Talent Planning Survey Talent Challenges in 2014</vt:lpstr>
      <vt:lpstr>Finding, Attracting and Hiring Talent Quantity</vt:lpstr>
      <vt:lpstr>Finding, Attracting and Hiring Talent Quantity</vt:lpstr>
      <vt:lpstr> Finding, Attracting and Hiring Talent Quality</vt:lpstr>
      <vt:lpstr>Finding, Attracting and Hiring Talent Quality</vt:lpstr>
      <vt:lpstr>Finding, Attracting and Hiring Talent Method</vt:lpstr>
      <vt:lpstr>Finding, Attracting and Hiring Talent Method</vt:lpstr>
      <vt:lpstr>Recruitment &amp; Selection Process     </vt:lpstr>
      <vt:lpstr>Recruitment &amp; Selection Process     </vt:lpstr>
      <vt:lpstr>Recruitment &amp; Selection Process     </vt:lpstr>
      <vt:lpstr>Workforce &amp; Succession Planning</vt:lpstr>
      <vt:lpstr> Retention &amp; Engagement Best Practices  Without significant ability, aspiration and engagement, employees will not excel in their next jobs.</vt:lpstr>
      <vt:lpstr>Retention and Engagement Best Practices</vt:lpstr>
      <vt:lpstr>Extrinsic and Intrinsic Incentive Rewards</vt:lpstr>
      <vt:lpstr>Intrinsic Rewards</vt:lpstr>
      <vt:lpstr>Finding, Attracting and Hiring Talent What Motivates Passive, Fully Engaged Employees?</vt:lpstr>
      <vt:lpstr>Thank You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Dohnal</dc:creator>
  <cp:lastModifiedBy>theresab</cp:lastModifiedBy>
  <cp:revision>324</cp:revision>
  <cp:lastPrinted>2014-09-29T20:48:54Z</cp:lastPrinted>
  <dcterms:created xsi:type="dcterms:W3CDTF">2011-12-13T16:25:27Z</dcterms:created>
  <dcterms:modified xsi:type="dcterms:W3CDTF">2014-10-01T14:10:06Z</dcterms:modified>
</cp:coreProperties>
</file>