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1260-3BE5-426B-B4F6-13D2AC5AB5DD}" type="datetimeFigureOut">
              <a:rPr lang="en-US" smtClean="0"/>
              <a:t>10/08/2018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4A62-899F-4619-BB16-B423B0F4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A4A62-899F-4619-BB16-B423B0F457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GLCC, when I was hired, was listed as closed </a:t>
            </a:r>
            <a:r>
              <a:rPr lang="en-US"/>
              <a:t>for business on Google, </a:t>
            </a:r>
            <a:r>
              <a:rPr lang="en-US" dirty="0"/>
              <a:t>and this was the cover photo/image for our property.  What?!?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4A62-899F-4619-BB16-B423B0F457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A48C-9425-4460-9EDF-1AE84EFA36B6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9234-2949-495E-9258-7989533A0D6E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7A5-1083-4CBE-A688-AF2AF749CEAF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3062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44F6-A225-42D4-9BC0-F67A2626BF93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8E0-89A6-48D5-83C1-0B3C3645D359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822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4B8-0712-43DC-A77E-6F5A93975C87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06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A70F-BFEF-4751-87D0-39EA082B679E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02FA-428F-4B56-8DB5-253839007784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D462-0205-45D5-BADA-EA228031E4DE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45E3-5B67-4300-8387-5958114B3DF8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9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61B7-A18F-450B-8C62-4792A082A0A0}" type="datetime1">
              <a:rPr lang="en-US" smtClean="0"/>
              <a:t>10/08/2018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56C1-F80C-4720-B53B-ED88974FEFF8}" type="datetime1">
              <a:rPr lang="en-US" smtClean="0"/>
              <a:t>10/08/2018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4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FFC8-9E20-444A-9C41-8364E3B300F8}" type="datetime1">
              <a:rPr lang="en-US" smtClean="0"/>
              <a:t>10/08/2018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57-32C6-41EC-A881-3EFACB842F1D}" type="datetime1">
              <a:rPr lang="en-US" smtClean="0"/>
              <a:t>10/08/2018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5272-683B-494C-9A0C-311358E60C9D}" type="datetime1">
              <a:rPr lang="en-US" smtClean="0"/>
              <a:t>10/08/2018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A35-4646-4589-B4C0-E6100FE9EDEF}" type="datetime1">
              <a:rPr lang="en-US" smtClean="0"/>
              <a:t>10/08/2018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327CD-8010-4533-B689-67539C0A7B2C}" type="datetime1">
              <a:rPr lang="en-US" smtClean="0"/>
              <a:t>10/08/2018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Jason Kauffeld, Director of Nonprofit Relationships at Green Lake Conference Center  |  jasonk@glcc.org  |  Presentation: Google for Nonprofits - The Ad Grants Program  |  Madison Nonprofit Day Oct 5,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50548F-2E49-4EB5-BF26-B16B292F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1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k@glcc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.google.com/dashboard/l/13983722282215156798?gmbsrc=ww-ww-ot-gs-z-gmb-l-z-h~z-ogb-u" TargetMode="External"/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sonk@glc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sonk@glcc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business" TargetMode="External"/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nonprofits/" TargetMode="External"/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du.google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k@glcc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D561808-2D70-4947-8624-F978473DA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5" r="-1" b="-1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42F185-EBB3-4B86-9877-52425583F93A}"/>
              </a:ext>
            </a:extLst>
          </p:cNvPr>
          <p:cNvSpPr txBox="1"/>
          <p:nvPr/>
        </p:nvSpPr>
        <p:spPr>
          <a:xfrm>
            <a:off x="309489" y="609600"/>
            <a:ext cx="469860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Google Ad Grants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to do with $120,000/year from the Google for Nonprofits Program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620AD4-4540-46FF-88F6-636299E17E30}"/>
              </a:ext>
            </a:extLst>
          </p:cNvPr>
          <p:cNvSpPr txBox="1"/>
          <p:nvPr/>
        </p:nvSpPr>
        <p:spPr>
          <a:xfrm>
            <a:off x="677333" y="2540001"/>
            <a:ext cx="4212063" cy="3501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Green Lake Conference Center’s journey and lessons learned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Small group work: Crafting an ad for your nonprofit (Google Haiku)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Wisdom of the group: your favorite resources &amp; tips for nonprofits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Jason Kauffeld, Experience Guide &amp; Director of Nonprofit Relationships  |  Green Lake Conference Center  |  </a:t>
            </a:r>
            <a:r>
              <a:rPr lang="en-US"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hlinkClick r:id="rId3"/>
              </a:rPr>
              <a:t>jasonk@glcc.org</a:t>
            </a:r>
            <a:endParaRPr lang="en-US" sz="7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Presenting “Google Ad Grants: What to do with $120,000 from the Google For Nonprofits Program”  |  2018 Madison Nonprofit Day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9418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48638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Let’s create a Google Ad together, 2nd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8F63CB-87AB-4437-A09B-C8BDE7699D7B}"/>
              </a:ext>
            </a:extLst>
          </p:cNvPr>
          <p:cNvSpPr txBox="1"/>
          <p:nvPr/>
        </p:nvSpPr>
        <p:spPr>
          <a:xfrm>
            <a:off x="703385" y="1786598"/>
            <a:ext cx="79944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Including goals and geographic reach this time around.</a:t>
            </a:r>
          </a:p>
          <a:p>
            <a:endParaRPr lang="en-US" sz="2000" dirty="0"/>
          </a:p>
          <a:p>
            <a:r>
              <a:rPr lang="en-US" sz="2000" dirty="0"/>
              <a:t>Format: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30 characters for Headline 1</a:t>
            </a:r>
            <a:r>
              <a:rPr lang="en-US" sz="3200" b="1" dirty="0"/>
              <a:t> “|” </a:t>
            </a:r>
            <a:r>
              <a:rPr lang="en-US" sz="2000" dirty="0"/>
              <a:t>30 characters for headline 2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80 characters for a short description and call to action (CTA)</a:t>
            </a:r>
          </a:p>
          <a:p>
            <a:endParaRPr lang="en-US" sz="2000" dirty="0"/>
          </a:p>
          <a:p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b="1" dirty="0"/>
              <a:t>GLCC example:</a:t>
            </a:r>
          </a:p>
          <a:p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dirty="0"/>
              <a:t>Let’s walk through one together online: </a:t>
            </a:r>
            <a:r>
              <a:rPr lang="en-US" sz="2000" b="1" dirty="0">
                <a:solidFill>
                  <a:srgbClr val="92D050"/>
                </a:solidFill>
                <a:hlinkClick r:id="rId3"/>
              </a:rPr>
              <a:t>GLCC My Business</a:t>
            </a:r>
            <a:endParaRPr lang="en-US" sz="2000" b="1" dirty="0">
              <a:solidFill>
                <a:srgbClr val="92D050"/>
              </a:solidFill>
            </a:endParaRPr>
          </a:p>
          <a:p>
            <a:endParaRPr lang="en-US" sz="2000" b="1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9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48638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Wisdom of the group!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11E171-F1AF-4F55-B1CA-63144E8859D3}"/>
              </a:ext>
            </a:extLst>
          </p:cNvPr>
          <p:cNvSpPr txBox="1"/>
          <p:nvPr/>
        </p:nvSpPr>
        <p:spPr>
          <a:xfrm>
            <a:off x="608182" y="2001925"/>
            <a:ext cx="77123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share: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your first name and your email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your favorite free/affordable resources and tips for nonprofits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Anybody using the other Google for Nonprofits resources?</a:t>
            </a:r>
          </a:p>
          <a:p>
            <a:endParaRPr lang="en-US" sz="2000" dirty="0"/>
          </a:p>
          <a:p>
            <a:r>
              <a:rPr lang="en-US" sz="2000" dirty="0"/>
              <a:t>I will compile everyone’s suggestions and get them out </a:t>
            </a:r>
            <a:r>
              <a:rPr lang="en-US" sz="2000"/>
              <a:t>to you.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74AD5-6D28-44FE-AB8F-654A7A0F9BD1}"/>
              </a:ext>
            </a:extLst>
          </p:cNvPr>
          <p:cNvSpPr txBox="1"/>
          <p:nvPr/>
        </p:nvSpPr>
        <p:spPr>
          <a:xfrm>
            <a:off x="1350498" y="4825219"/>
            <a:ext cx="758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Thank you for your time!</a:t>
            </a:r>
          </a:p>
        </p:txBody>
      </p:sp>
    </p:spTree>
    <p:extLst>
      <p:ext uri="{BB962C8B-B14F-4D97-AF65-F5344CB8AC3E}">
        <p14:creationId xmlns:p14="http://schemas.microsoft.com/office/powerpoint/2010/main" val="292301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3D56FB-BC39-4163-B572-2CF585E694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Jason Kauffeld, Experience Guide &amp; Director of Nonprofit Relationships  |  Green Lake Conference Center  |  </a:t>
            </a:r>
            <a:r>
              <a:rPr lang="en-US" sz="700">
                <a:solidFill>
                  <a:srgbClr val="FFFFFF"/>
                </a:solidFill>
                <a:hlinkClick r:id="rId4"/>
              </a:rPr>
              <a:t>jasonk@glcc.org</a:t>
            </a:r>
            <a:endParaRPr lang="en-US" sz="7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Presenting “Google Ad Grants: What to do with $120,000 from the Google For Nonprofits Program”  |  2018 Madison Nonprofit Day</a:t>
            </a:r>
          </a:p>
        </p:txBody>
      </p:sp>
    </p:spTree>
    <p:extLst>
      <p:ext uri="{BB962C8B-B14F-4D97-AF65-F5344CB8AC3E}">
        <p14:creationId xmlns:p14="http://schemas.microsoft.com/office/powerpoint/2010/main" val="63442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99300-2382-4B2A-A6B5-C9613AAF3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16" y="451513"/>
            <a:ext cx="5498584" cy="5498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/>
              <a:t>Jason Kauffeld, Experience Guide &amp; Director of Nonprofit Relationships  |  Green Lake Conference Center  |  </a:t>
            </a:r>
            <a:r>
              <a:rPr lang="en-US" sz="700">
                <a:hlinkClick r:id="rId4"/>
              </a:rPr>
              <a:t>jasonk@glcc.org</a:t>
            </a:r>
            <a:endParaRPr lang="en-US" sz="7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ADFAE9-B765-4815-AFC1-D65A34A7B1A9}"/>
              </a:ext>
            </a:extLst>
          </p:cNvPr>
          <p:cNvSpPr txBox="1"/>
          <p:nvPr/>
        </p:nvSpPr>
        <p:spPr>
          <a:xfrm>
            <a:off x="6264812" y="787046"/>
            <a:ext cx="3615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CLOSED FOR BUSINESS?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C7882-2B4D-44DD-A992-1C467A88EF59}"/>
              </a:ext>
            </a:extLst>
          </p:cNvPr>
          <p:cNvSpPr txBox="1"/>
          <p:nvPr/>
        </p:nvSpPr>
        <p:spPr>
          <a:xfrm>
            <a:off x="6433624" y="3984900"/>
            <a:ext cx="3821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Additional Challenges for GLCC: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Name 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to differentiate?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Marketing budget</a:t>
            </a:r>
          </a:p>
        </p:txBody>
      </p:sp>
    </p:spTree>
    <p:extLst>
      <p:ext uri="{BB962C8B-B14F-4D97-AF65-F5344CB8AC3E}">
        <p14:creationId xmlns:p14="http://schemas.microsoft.com/office/powerpoint/2010/main" val="259415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59" y="6358597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2F185-EBB3-4B86-9877-52425583F93A}"/>
              </a:ext>
            </a:extLst>
          </p:cNvPr>
          <p:cNvSpPr txBox="1"/>
          <p:nvPr/>
        </p:nvSpPr>
        <p:spPr>
          <a:xfrm>
            <a:off x="548638" y="1274082"/>
            <a:ext cx="8595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https://www.google.com/business</a:t>
            </a: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BE683A-2D44-4D20-9010-3649A879C5E8}"/>
              </a:ext>
            </a:extLst>
          </p:cNvPr>
          <p:cNvSpPr/>
          <p:nvPr/>
        </p:nvSpPr>
        <p:spPr>
          <a:xfrm>
            <a:off x="604910" y="2125153"/>
            <a:ext cx="89751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Eligibility</a:t>
            </a:r>
            <a:r>
              <a:rPr lang="en-US" sz="2000" dirty="0"/>
              <a:t>: all businesses and organizations, including nonprofits</a:t>
            </a:r>
          </a:p>
          <a:p>
            <a:r>
              <a:rPr lang="en-US" sz="2000" b="1" i="0" dirty="0">
                <a:effectLst/>
              </a:rPr>
              <a:t>Cost</a:t>
            </a:r>
            <a:r>
              <a:rPr lang="en-US" sz="2000" b="0" i="0" dirty="0">
                <a:effectLst/>
              </a:rPr>
              <a:t>: free</a:t>
            </a:r>
          </a:p>
          <a:p>
            <a:r>
              <a:rPr lang="en-US" sz="2000" b="1" dirty="0"/>
              <a:t>Website requirements</a:t>
            </a:r>
            <a:r>
              <a:rPr lang="en-US" sz="2000" dirty="0"/>
              <a:t>: complements your existing website.</a:t>
            </a:r>
          </a:p>
          <a:p>
            <a:pPr lvl="1"/>
            <a:r>
              <a:rPr lang="en-US" sz="2000" dirty="0"/>
              <a:t>If you don’t have a website, Google My Business can auto-generate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92BA37-3D7A-4CA8-A472-AC42E68DEFE4}"/>
              </a:ext>
            </a:extLst>
          </p:cNvPr>
          <p:cNvSpPr txBox="1"/>
          <p:nvPr/>
        </p:nvSpPr>
        <p:spPr>
          <a:xfrm>
            <a:off x="457198" y="4207330"/>
            <a:ext cx="8778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Process</a:t>
            </a:r>
            <a:r>
              <a:rPr lang="en-US" sz="2000" dirty="0"/>
              <a:t>: set up a business profile (location, hours, description, etc.)</a:t>
            </a:r>
          </a:p>
          <a:p>
            <a:r>
              <a:rPr lang="en-US" sz="2000" b="1" dirty="0"/>
              <a:t>Verification</a:t>
            </a:r>
            <a:r>
              <a:rPr lang="en-US" sz="2000" dirty="0"/>
              <a:t>: takes around two weeks to receive a postcard</a:t>
            </a:r>
          </a:p>
          <a:p>
            <a:r>
              <a:rPr lang="en-US" sz="2000" b="1" dirty="0"/>
              <a:t>Value</a:t>
            </a:r>
            <a:r>
              <a:rPr lang="en-US" sz="2000" dirty="0"/>
              <a:t>: you appear in search results across Google / Google Maps / Google+</a:t>
            </a:r>
          </a:p>
          <a:p>
            <a:pPr lvl="1"/>
            <a:r>
              <a:rPr lang="en-US" sz="2000" b="1" dirty="0">
                <a:solidFill>
                  <a:srgbClr val="92D050"/>
                </a:solidFill>
              </a:rPr>
              <a:t>GLCC results: 30,000 views &amp; 600 website visits per month</a:t>
            </a:r>
          </a:p>
          <a:p>
            <a:pPr lvl="1"/>
            <a:r>
              <a:rPr lang="en-US" sz="2000" b="1" dirty="0">
                <a:solidFill>
                  <a:srgbClr val="92D050"/>
                </a:solidFill>
              </a:rPr>
              <a:t>Admission: we are not capturing those visitors through an opt-in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48638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Google My Business Program</a:t>
            </a:r>
          </a:p>
        </p:txBody>
      </p:sp>
    </p:spTree>
    <p:extLst>
      <p:ext uri="{BB962C8B-B14F-4D97-AF65-F5344CB8AC3E}">
        <p14:creationId xmlns:p14="http://schemas.microsoft.com/office/powerpoint/2010/main" val="294605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2F185-EBB3-4B86-9877-52425583F93A}"/>
              </a:ext>
            </a:extLst>
          </p:cNvPr>
          <p:cNvSpPr txBox="1"/>
          <p:nvPr/>
        </p:nvSpPr>
        <p:spPr>
          <a:xfrm>
            <a:off x="323554" y="1274082"/>
            <a:ext cx="904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https://www.google.com/nonprofits/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BE683A-2D44-4D20-9010-3649A879C5E8}"/>
              </a:ext>
            </a:extLst>
          </p:cNvPr>
          <p:cNvSpPr/>
          <p:nvPr/>
        </p:nvSpPr>
        <p:spPr>
          <a:xfrm>
            <a:off x="640079" y="2093628"/>
            <a:ext cx="83702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Eligibility</a:t>
            </a:r>
            <a:r>
              <a:rPr lang="en-US" sz="2000" dirty="0"/>
              <a:t>: nonprofit charitable organizations that are</a:t>
            </a:r>
          </a:p>
          <a:p>
            <a:pPr lvl="1"/>
            <a:r>
              <a:rPr lang="en-US" sz="2000" dirty="0"/>
              <a:t>1. not a governmental entity or organization</a:t>
            </a:r>
          </a:p>
          <a:p>
            <a:pPr lvl="1"/>
            <a:r>
              <a:rPr lang="en-US" sz="2000" dirty="0"/>
              <a:t>2. not a hospital or healthcare organization</a:t>
            </a:r>
          </a:p>
          <a:p>
            <a:pPr lvl="1"/>
            <a:r>
              <a:rPr lang="en-US" sz="2000" dirty="0"/>
              <a:t>3. not a school, academic institution, or university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 if #3 describes you, check out </a:t>
            </a:r>
            <a:r>
              <a:rPr lang="en-US" sz="2000" dirty="0">
                <a:hlinkClick r:id="rId4"/>
              </a:rPr>
              <a:t>Google for Education</a:t>
            </a:r>
            <a:endParaRPr lang="en-US" sz="2000" b="0" i="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92BA37-3D7A-4CA8-A472-AC42E68DEFE4}"/>
              </a:ext>
            </a:extLst>
          </p:cNvPr>
          <p:cNvSpPr txBox="1"/>
          <p:nvPr/>
        </p:nvSpPr>
        <p:spPr>
          <a:xfrm>
            <a:off x="640079" y="4260479"/>
            <a:ext cx="83231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Process</a:t>
            </a:r>
            <a:r>
              <a:rPr lang="en-US" sz="2000" dirty="0"/>
              <a:t>: applying takes 5-10 minutes</a:t>
            </a:r>
          </a:p>
          <a:p>
            <a:r>
              <a:rPr lang="en-US" sz="2000" b="1" dirty="0"/>
              <a:t>Approval</a:t>
            </a:r>
            <a:r>
              <a:rPr lang="en-US" sz="2000" dirty="0"/>
              <a:t>: 2-3 weeks</a:t>
            </a:r>
          </a:p>
          <a:p>
            <a:r>
              <a:rPr lang="en-US" sz="2000" b="1" dirty="0"/>
              <a:t>Value of Ad Grants</a:t>
            </a:r>
            <a:r>
              <a:rPr lang="en-US" sz="2000" dirty="0"/>
              <a:t>: $10,000/month of in-kind advertising</a:t>
            </a:r>
          </a:p>
          <a:p>
            <a:pPr lvl="1"/>
            <a:r>
              <a:rPr lang="en-US" sz="2000" b="1" dirty="0">
                <a:solidFill>
                  <a:srgbClr val="92D050"/>
                </a:solidFill>
              </a:rPr>
              <a:t>GLCC results: 177 click-throughs last month</a:t>
            </a:r>
          </a:p>
          <a:p>
            <a:pPr lvl="1"/>
            <a:r>
              <a:rPr lang="en-US" sz="2000" b="1" dirty="0">
                <a:solidFill>
                  <a:srgbClr val="92D050"/>
                </a:solidFill>
              </a:rPr>
              <a:t>                       majority of new business finds us through Google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48638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Google for Nonprofits (&amp; the Ad Grants) Program</a:t>
            </a:r>
          </a:p>
        </p:txBody>
      </p:sp>
    </p:spTree>
    <p:extLst>
      <p:ext uri="{BB962C8B-B14F-4D97-AF65-F5344CB8AC3E}">
        <p14:creationId xmlns:p14="http://schemas.microsoft.com/office/powerpoint/2010/main" val="59564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48638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Let’s create a Google Ad together, 1</a:t>
            </a:r>
            <a:r>
              <a:rPr lang="en-US" sz="2800" b="1" baseline="30000" dirty="0"/>
              <a:t>st</a:t>
            </a:r>
            <a:r>
              <a:rPr lang="en-US" sz="2800" b="1" dirty="0"/>
              <a:t>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8F63CB-87AB-4437-A09B-C8BDE7699D7B}"/>
              </a:ext>
            </a:extLst>
          </p:cNvPr>
          <p:cNvSpPr txBox="1"/>
          <p:nvPr/>
        </p:nvSpPr>
        <p:spPr>
          <a:xfrm>
            <a:off x="703385" y="1786598"/>
            <a:ext cx="9333452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Format: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30 characters for headline 1</a:t>
            </a:r>
            <a:r>
              <a:rPr lang="en-US" sz="3200" b="1" dirty="0"/>
              <a:t> “|” </a:t>
            </a:r>
            <a:r>
              <a:rPr lang="en-US" sz="2000" dirty="0"/>
              <a:t>30 characters for headline 2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80 characters for a short description and call to action (CTA)</a:t>
            </a:r>
          </a:p>
          <a:p>
            <a:endParaRPr lang="en-US" sz="2000" dirty="0"/>
          </a:p>
          <a:p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b="1" dirty="0"/>
              <a:t>Green Lake Conference Center (GLCC) example:</a:t>
            </a:r>
          </a:p>
          <a:p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b="1" dirty="0">
                <a:solidFill>
                  <a:srgbClr val="92D050"/>
                </a:solidFill>
              </a:rPr>
              <a:t>Central WI Conference Center | Serving Nonprofits &amp; Schools</a:t>
            </a:r>
          </a:p>
          <a:p>
            <a:r>
              <a:rPr lang="en-US" sz="2000" b="1" dirty="0">
                <a:solidFill>
                  <a:srgbClr val="92D050"/>
                </a:solidFill>
              </a:rPr>
              <a:t>Looking for an immersive experience and planning assistance? Call us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6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88362E-09F5-41A4-ABAB-81FE8FDEDE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84" t="20900" r="16326" b="11322"/>
          <a:stretch/>
        </p:blipFill>
        <p:spPr>
          <a:xfrm>
            <a:off x="436098" y="657665"/>
            <a:ext cx="10371252" cy="55426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9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BE683A-2D44-4D20-9010-3649A879C5E8}"/>
              </a:ext>
            </a:extLst>
          </p:cNvPr>
          <p:cNvSpPr/>
          <p:nvPr/>
        </p:nvSpPr>
        <p:spPr>
          <a:xfrm>
            <a:off x="548638" y="1398157"/>
            <a:ext cx="8665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0" i="0" dirty="0">
              <a:effectLst/>
            </a:endParaRPr>
          </a:p>
          <a:p>
            <a:r>
              <a:rPr lang="en-US" sz="2000" dirty="0"/>
              <a:t>Google Ads, the positives: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Can set up campaigns, access more analytics, more tools &amp; control</a:t>
            </a:r>
          </a:p>
          <a:p>
            <a:r>
              <a:rPr lang="en-US" sz="2000" dirty="0"/>
              <a:t>Google Ads, the challenges: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How much data is too much data?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Time requirements (5+ hours/week just to start)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Required to maintain a high click-through rate: choose your geographic reach wisely, research keywords, and write compelling Google haiku</a:t>
            </a:r>
            <a:endParaRPr lang="en-US" sz="2000" b="0" i="0" dirty="0">
              <a:effectLst/>
            </a:endParaRPr>
          </a:p>
          <a:p>
            <a:endParaRPr lang="en-US" sz="2000" dirty="0"/>
          </a:p>
          <a:p>
            <a:r>
              <a:rPr lang="en-US" sz="2000" dirty="0"/>
              <a:t>Google Ads Express, the positives: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Time requirements (15 minutes a week)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You can go global</a:t>
            </a:r>
          </a:p>
          <a:p>
            <a:r>
              <a:rPr lang="en-US" sz="2000" dirty="0"/>
              <a:t>Google Ads Express, the challenges: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Not as much control &amp; fewer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Less analytics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27537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Google Ads vs Google Ads Express</a:t>
            </a:r>
            <a:r>
              <a:rPr lang="en-US" sz="1000" dirty="0">
                <a:solidFill>
                  <a:srgbClr val="92D050"/>
                </a:solidFill>
              </a:rPr>
              <a:t> </a:t>
            </a:r>
            <a:r>
              <a:rPr lang="en-US" sz="1400" dirty="0">
                <a:solidFill>
                  <a:srgbClr val="92D050"/>
                </a:solidFill>
              </a:rPr>
              <a:t>GLCC uses Express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424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AC28-333C-46A8-AF45-DF706D92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098" y="6358596"/>
            <a:ext cx="8778240" cy="499403"/>
          </a:xfrm>
        </p:spPr>
        <p:txBody>
          <a:bodyPr/>
          <a:lstStyle/>
          <a:p>
            <a:r>
              <a:rPr lang="en-US" sz="1100" dirty="0"/>
              <a:t>Jason Kauffeld, Experience Guide &amp; Director of Nonprofit Relationships  |  Green Lake Conference Center  |  </a:t>
            </a:r>
            <a:r>
              <a:rPr lang="en-US" sz="1100" dirty="0">
                <a:hlinkClick r:id="rId2"/>
              </a:rPr>
              <a:t>jasonk@glcc.org</a:t>
            </a:r>
            <a:endParaRPr lang="en-US" sz="1100" dirty="0"/>
          </a:p>
          <a:p>
            <a:r>
              <a:rPr lang="en-US" sz="1100" dirty="0"/>
              <a:t>Presenting “Google Ad Grants: What to do with $120,000 from the Google For Nonprofits Program”  |  2018 Madison Nonprofit Day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BE683A-2D44-4D20-9010-3649A879C5E8}"/>
              </a:ext>
            </a:extLst>
          </p:cNvPr>
          <p:cNvSpPr/>
          <p:nvPr/>
        </p:nvSpPr>
        <p:spPr>
          <a:xfrm>
            <a:off x="548638" y="1398157"/>
            <a:ext cx="8370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0" i="0" dirty="0">
              <a:effectLst/>
            </a:endParaRPr>
          </a:p>
          <a:p>
            <a:endParaRPr lang="en-US" sz="2000" b="0" i="0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9A47-9DDC-46AC-821A-499EAC557625}"/>
              </a:ext>
            </a:extLst>
          </p:cNvPr>
          <p:cNvSpPr txBox="1"/>
          <p:nvPr/>
        </p:nvSpPr>
        <p:spPr>
          <a:xfrm>
            <a:off x="527537" y="750862"/>
            <a:ext cx="85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Managing your Google Ads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8A5109-B386-4917-B06E-BA3F3DB8BBEE}"/>
              </a:ext>
            </a:extLst>
          </p:cNvPr>
          <p:cNvSpPr txBox="1"/>
          <p:nvPr/>
        </p:nvSpPr>
        <p:spPr>
          <a:xfrm>
            <a:off x="436098" y="1593345"/>
            <a:ext cx="950131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Google Ads versus Google Ads Express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Who are you trying to reach: donors, new members/clients, volunteers, voters?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do they live: local, statewide, regional, national, global?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are you providing/doing that they care care about?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How are you different from organizations working on the same #s 2-4 as you?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How to capture the new visitors to your website: newsletter opt in, offers, other?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1CD90-6E96-4784-8F4E-B8E131EC7D35}"/>
              </a:ext>
            </a:extLst>
          </p:cNvPr>
          <p:cNvSpPr txBox="1"/>
          <p:nvPr/>
        </p:nvSpPr>
        <p:spPr>
          <a:xfrm>
            <a:off x="527537" y="3943933"/>
            <a:ext cx="798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Tips for avoiding a suspended account or ad: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Check your ad account regularly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domain listed in your Google My Business account (but…)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a phone number appearing on your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Beware of using Trade Marked terms (but…)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 a sequential number before your Ad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Google does not like exclamation points!!! Or #1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68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1236</Words>
  <Application>Microsoft Office PowerPoint</Application>
  <PresentationFormat>Widescreen</PresentationFormat>
  <Paragraphs>124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Kauffeld</dc:creator>
  <cp:lastModifiedBy>Jason Kauffeld</cp:lastModifiedBy>
  <cp:revision>35</cp:revision>
  <dcterms:created xsi:type="dcterms:W3CDTF">2018-10-05T03:15:49Z</dcterms:created>
  <dcterms:modified xsi:type="dcterms:W3CDTF">2018-10-08T20:10:40Z</dcterms:modified>
</cp:coreProperties>
</file>